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77B23D7-9F93-4C9C-B63D-D01BD72BC635}">
  <a:tblStyle styleId="{677B23D7-9F93-4C9C-B63D-D01BD72BC63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4CF5642-B6D1-4B5A-A12E-DF40B6C9B53B}"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3.png>
</file>

<file path=ppt/media/image14.png>
</file>

<file path=ppt/media/image15.pn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6.jp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jpg>
</file>

<file path=ppt/media/image35.png>
</file>

<file path=ppt/media/image36.png>
</file>

<file path=ppt/media/image37.jpg>
</file>

<file path=ppt/media/image38.png>
</file>

<file path=ppt/media/image39.png>
</file>

<file path=ppt/media/image4.png>
</file>

<file path=ppt/media/image40.jpg>
</file>

<file path=ppt/media/image41.png>
</file>

<file path=ppt/media/image42.png>
</file>

<file path=ppt/media/image43.jpg>
</file>

<file path=ppt/media/image44.png>
</file>

<file path=ppt/media/image45.jp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jpg>
</file>

<file path=ppt/media/image69.png>
</file>

<file path=ppt/media/image7.png>
</file>

<file path=ppt/media/image70.png>
</file>

<file path=ppt/media/image71.png>
</file>

<file path=ppt/media/image72.png>
</file>

<file path=ppt/media/image73.png>
</file>

<file path=ppt/media/image7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2fbefa51bd_9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2fbefa51bd_9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2fbefa51bd_9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2fbefa51bd_9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2fbefa51bd_9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2fbefa51bd_9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2fbefa51bd_9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2fbefa51bd_9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2fbefa51bd_9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32fbefa51bd_9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2f8b514ed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32f8b514ed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2f7f63223c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32f7f63223c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2d6409e7e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2d6409e7e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2d6409e7e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2d6409e7e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2d6409e7e9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2d6409e7e9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2fbefa51bd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2fbefa51bd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2db4c5f41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2db4c5f41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32d6409e7e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2d6409e7e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zh-TW" sz="1200">
                <a:solidFill>
                  <a:srgbClr val="F8FAFF"/>
                </a:solidFill>
                <a:highlight>
                  <a:srgbClr val="292A2D"/>
                </a:highlight>
              </a:rPr>
              <a:t>數據流動：從原始數據輸入 → 結構化處理 → 統計分析 → 自然語言生成</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32d68ee701f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32d68ee701f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2. 環境設置 (Environment Setup)</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設定 Google API 憑證</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初始化 Google Gemini AI 客戶端</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3. 數據輸入模組 (Data Input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讀取 JSON/CSV 財務數據</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轉換為 Pandas DataFrame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驗證數據結構與完整性</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4. 映射表處理模組 (Mapping Table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讀取 CSV 映射表</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轉換數據欄位名稱為中文對應名稱</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5. 數據處理與合併模組 (Data Processing &amp; Merging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解析 JSON 數據結構</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合併多組數據 (依季度合併)</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6. 描述性統計模組 (Descriptive Statistics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計算數據均值、標準差、趨勢變化</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找出異常變化點</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7. AI 提示詞構建模組 (Prompt Construction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生成 AI 分析問題</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組合統計數據與用戶問題</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建立完整 Prompt 給 Gemini AI</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8. Google Gemini API 互動模組 (Google Gemini API Interaction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發送數據與 Prompt 給 Gemini AI</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設定 AI 參數，請求模型分析</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接收 Gemini AI 生成的財報</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9. 報告格式化與輸出 (Report Formatting &amp; Output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格式化 AI 分析回應</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組織成完整的財務報告</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輸出最終分析結果</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32d6409e7e9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32d6409e7e9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2fbefa51bd_5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32fbefa51bd_5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zh-TW" sz="1800">
                <a:solidFill>
                  <a:schemeClr val="dk1"/>
                </a:solidFill>
              </a:rPr>
              <a:t>機器學習應用於財務報表研究</a:t>
            </a:r>
            <a:endParaRPr b="1" sz="1800">
              <a:solidFill>
                <a:schemeClr val="dk1"/>
              </a:solidFill>
            </a:endParaRPr>
          </a:p>
          <a:p>
            <a:pPr indent="0" lvl="0" marL="0" rtl="0" algn="l">
              <a:spcBef>
                <a:spcPts val="0"/>
              </a:spcBef>
              <a:spcAft>
                <a:spcPts val="0"/>
              </a:spcAft>
              <a:buClr>
                <a:schemeClr val="dk1"/>
              </a:buClr>
              <a:buSzPts val="1100"/>
              <a:buFont typeface="Arial"/>
              <a:buNone/>
            </a:pPr>
            <a:r>
              <a:t/>
            </a:r>
            <a:endParaRPr b="1" sz="1800">
              <a:solidFill>
                <a:schemeClr val="dk1"/>
              </a:solidFill>
            </a:endParaRPr>
          </a:p>
          <a:p>
            <a:pPr indent="0" lvl="0" marL="0" rtl="0" algn="l">
              <a:lnSpc>
                <a:spcPct val="90000"/>
              </a:lnSpc>
              <a:spcBef>
                <a:spcPts val="0"/>
              </a:spcBef>
              <a:spcAft>
                <a:spcPts val="0"/>
              </a:spcAft>
              <a:buClr>
                <a:schemeClr val="dk1"/>
              </a:buClr>
              <a:buSzPts val="1100"/>
              <a:buFont typeface="Arial"/>
              <a:buNone/>
            </a:pPr>
            <a:r>
              <a:rPr b="1" lang="zh-TW" sz="1400">
                <a:solidFill>
                  <a:schemeClr val="dk1"/>
                </a:solidFill>
              </a:rPr>
              <a:t>挑選機器學習演算法使用原因(隨機森林Random forest vs XGBoost EXtreme gradient boosting)</a:t>
            </a:r>
            <a:endParaRPr b="1" sz="1400">
              <a:solidFill>
                <a:schemeClr val="dk1"/>
              </a:solidFill>
            </a:endParaRPr>
          </a:p>
          <a:p>
            <a:pPr indent="0" lvl="0" marL="0" rtl="0" algn="l">
              <a:lnSpc>
                <a:spcPct val="90000"/>
              </a:lnSpc>
              <a:spcBef>
                <a:spcPts val="0"/>
              </a:spcBef>
              <a:spcAft>
                <a:spcPts val="0"/>
              </a:spcAft>
              <a:buClr>
                <a:schemeClr val="dk1"/>
              </a:buClr>
              <a:buSzPts val="1100"/>
              <a:buFont typeface="Arial"/>
              <a:buNone/>
            </a:pPr>
            <a:r>
              <a:t/>
            </a:r>
            <a:endParaRPr b="1" sz="2400">
              <a:solidFill>
                <a:schemeClr val="dk1"/>
              </a:solidFill>
            </a:endParaRPr>
          </a:p>
          <a:p>
            <a:pPr indent="0" lvl="0" marL="0" rtl="0" algn="l">
              <a:spcBef>
                <a:spcPts val="0"/>
              </a:spcBef>
              <a:spcAft>
                <a:spcPts val="0"/>
              </a:spcAft>
              <a:buClr>
                <a:schemeClr val="dk1"/>
              </a:buClr>
              <a:buSzPts val="1100"/>
              <a:buFont typeface="Arial"/>
              <a:buNone/>
            </a:pPr>
            <a:r>
              <a:rPr b="1" lang="zh-TW" sz="1500">
                <a:solidFill>
                  <a:schemeClr val="dk1"/>
                </a:solidFill>
              </a:rPr>
              <a:t>隨機森林簡稱RF是一種集成學習的方法，建立多棵決策樹，以產生隨機森林。在建構模型時會希望每棵決策樹都有各自的特點，整個隨機森林才能具有多 樣性，為使決策樹具有多樣性，藉由隨機抽樣的方式取得訓練樣本，並以多棵決策樹經由多數決方式產生分類結果。隨機森林的特點在於對於具有缺失值及不平衡的資料集時能夠有穩定的表現，而且其分類結果是由多棵決策樹共同決策所產生，可以防止過度擬合，進而提高模型的泛化能力。 隨機森林採用Bagging 之方式進行隨機抽樣，從隨機取出之樣本建構M個 決策樹，並以多數決之方式決定分類的預測結果。</a:t>
            </a:r>
            <a:endParaRPr sz="500">
              <a:solidFill>
                <a:schemeClr val="dk1"/>
              </a:solidFill>
            </a:endParaRPr>
          </a:p>
          <a:p>
            <a:pPr indent="0" lvl="0" marL="0" rtl="0" algn="l">
              <a:lnSpc>
                <a:spcPct val="90000"/>
              </a:lnSpc>
              <a:spcBef>
                <a:spcPts val="0"/>
              </a:spcBef>
              <a:spcAft>
                <a:spcPts val="0"/>
              </a:spcAft>
              <a:buClr>
                <a:schemeClr val="dk1"/>
              </a:buClr>
              <a:buSzPts val="1100"/>
              <a:buFont typeface="Arial"/>
              <a:buNone/>
            </a:pPr>
            <a:r>
              <a:t/>
            </a:r>
            <a:endParaRPr b="1" sz="2400">
              <a:solidFill>
                <a:schemeClr val="dk1"/>
              </a:solidFill>
            </a:endParaRPr>
          </a:p>
          <a:p>
            <a:pPr indent="0" lvl="0" marL="0" rtl="0" algn="l">
              <a:spcBef>
                <a:spcPts val="0"/>
              </a:spcBef>
              <a:spcAft>
                <a:spcPts val="0"/>
              </a:spcAft>
              <a:buClr>
                <a:schemeClr val="dk1"/>
              </a:buClr>
              <a:buSzPts val="1100"/>
              <a:buFont typeface="Arial"/>
              <a:buNone/>
            </a:pPr>
            <a:r>
              <a:rPr i="1" lang="zh-TW" sz="2400">
                <a:solidFill>
                  <a:srgbClr val="FF9900"/>
                </a:solidFill>
              </a:rPr>
              <a:t>Bagging —— “集思廣益”</a:t>
            </a:r>
            <a:endParaRPr i="1" sz="1400">
              <a:solidFill>
                <a:srgbClr val="FF9900"/>
              </a:solidFill>
            </a:endParaRPr>
          </a:p>
          <a:p>
            <a:pPr indent="0" lvl="0" marL="0" rtl="0" algn="l">
              <a:spcBef>
                <a:spcPts val="0"/>
              </a:spcBef>
              <a:spcAft>
                <a:spcPts val="0"/>
              </a:spcAft>
              <a:buClr>
                <a:schemeClr val="dk1"/>
              </a:buClr>
              <a:buSzPts val="1100"/>
              <a:buFont typeface="Arial"/>
              <a:buNone/>
            </a:pPr>
            <a:r>
              <a:rPr i="1" lang="zh-TW" sz="1400">
                <a:solidFill>
                  <a:srgbClr val="FF9900"/>
                </a:solidFill>
                <a:highlight>
                  <a:srgbClr val="F7F7F7"/>
                </a:highlight>
              </a:rPr>
              <a:t>多個獨立的小專家各自給出意見，然後匯總決策，主要優勢在於降低偶然性帶來的誤差，使整體結果更加穩定</a:t>
            </a:r>
            <a:endParaRPr i="1" sz="1400">
              <a:solidFill>
                <a:srgbClr val="FF9900"/>
              </a:solidFill>
            </a:endParaRPr>
          </a:p>
          <a:p>
            <a:pPr indent="0" lvl="0" marL="0" rtl="0" algn="l">
              <a:lnSpc>
                <a:spcPct val="90000"/>
              </a:lnSpc>
              <a:spcBef>
                <a:spcPts val="0"/>
              </a:spcBef>
              <a:spcAft>
                <a:spcPts val="0"/>
              </a:spcAft>
              <a:buClr>
                <a:schemeClr val="dk1"/>
              </a:buClr>
              <a:buSzPts val="1100"/>
              <a:buFont typeface="Arial"/>
              <a:buNone/>
            </a:pPr>
            <a:r>
              <a:t/>
            </a:r>
            <a:endParaRPr b="1" sz="2400">
              <a:solidFill>
                <a:schemeClr val="dk1"/>
              </a:solidFill>
            </a:endParaRPr>
          </a:p>
          <a:p>
            <a:pPr indent="0" lvl="0" marL="0" rtl="0" algn="l">
              <a:spcBef>
                <a:spcPts val="0"/>
              </a:spcBef>
              <a:spcAft>
                <a:spcPts val="0"/>
              </a:spcAft>
              <a:buClr>
                <a:schemeClr val="dk1"/>
              </a:buClr>
              <a:buSzPts val="1100"/>
              <a:buFont typeface="Arial"/>
              <a:buNone/>
            </a:pPr>
            <a:r>
              <a:rPr b="1" lang="zh-TW" sz="1400">
                <a:solidFill>
                  <a:schemeClr val="dk1"/>
                </a:solidFill>
              </a:rPr>
              <a:t>XGBoost 訓練模型的方法不是應用 Bagging 而是 Boosting。 Bagging 每次生成的決策樹都是相互獨立的個體，而Boosting會逐次地不斷修正 弱學習器，每次建構的弱學習器會以前一個模型為基礎，加入新的函數修補前一 個模型的不足，不斷循環著一邊提高強學習器的權重並同時降低弱學習器的權重，  直到取得最佳模型，模型公式  ŷ𝑖 = ∑ 𝑓𝑘 𝑘=1 (𝑥𝑖)</a:t>
            </a:r>
            <a:endParaRPr sz="1400">
              <a:solidFill>
                <a:schemeClr val="dk1"/>
              </a:solidFill>
            </a:endParaRPr>
          </a:p>
          <a:p>
            <a:pPr indent="0" lvl="0" marL="0" rtl="0" algn="l">
              <a:lnSpc>
                <a:spcPct val="90000"/>
              </a:lnSpc>
              <a:spcBef>
                <a:spcPts val="0"/>
              </a:spcBef>
              <a:spcAft>
                <a:spcPts val="0"/>
              </a:spcAft>
              <a:buClr>
                <a:schemeClr val="dk1"/>
              </a:buClr>
              <a:buSzPts val="1100"/>
              <a:buFont typeface="Arial"/>
              <a:buNone/>
            </a:pPr>
            <a:r>
              <a:t/>
            </a:r>
            <a:endParaRPr b="1" sz="2400">
              <a:solidFill>
                <a:schemeClr val="dk1"/>
              </a:solidFill>
            </a:endParaRPr>
          </a:p>
          <a:p>
            <a:pPr indent="0" lvl="0" marL="0" rtl="0" algn="l">
              <a:spcBef>
                <a:spcPts val="0"/>
              </a:spcBef>
              <a:spcAft>
                <a:spcPts val="0"/>
              </a:spcAft>
              <a:buClr>
                <a:schemeClr val="dk1"/>
              </a:buClr>
              <a:buSzPts val="1100"/>
              <a:buFont typeface="Arial"/>
              <a:buNone/>
            </a:pPr>
            <a:r>
              <a:rPr i="1" lang="zh-TW" sz="2400">
                <a:solidFill>
                  <a:srgbClr val="FF9900"/>
                </a:solidFill>
              </a:rPr>
              <a:t>Boosting —— “針對性補救”</a:t>
            </a:r>
            <a:endParaRPr i="1" sz="1400">
              <a:solidFill>
                <a:srgbClr val="FF9900"/>
              </a:solidFill>
            </a:endParaRPr>
          </a:p>
          <a:p>
            <a:pPr indent="0" lvl="0" marL="0" rtl="0" algn="l">
              <a:spcBef>
                <a:spcPts val="0"/>
              </a:spcBef>
              <a:spcAft>
                <a:spcPts val="0"/>
              </a:spcAft>
              <a:buClr>
                <a:schemeClr val="dk1"/>
              </a:buClr>
              <a:buSzPts val="1100"/>
              <a:buFont typeface="Arial"/>
              <a:buNone/>
            </a:pPr>
            <a:r>
              <a:rPr i="1" lang="zh-TW" sz="1350">
                <a:solidFill>
                  <a:srgbClr val="FF9900"/>
                </a:solidFill>
                <a:highlight>
                  <a:srgbClr val="F7F7F7"/>
                </a:highlight>
              </a:rPr>
              <a:t>像是一位耐心的導師，逐步糾正錯誤，讓每一步都建立在上一步的基礎上不斷改進，最終得到一個準確度很高的“超級模型”</a:t>
            </a:r>
            <a:endParaRPr i="1" sz="1400">
              <a:solidFill>
                <a:srgbClr val="FF9900"/>
              </a:solidFill>
            </a:endParaRPr>
          </a:p>
          <a:p>
            <a:pPr indent="0" lvl="0" marL="0" rtl="0" algn="l">
              <a:lnSpc>
                <a:spcPct val="90000"/>
              </a:lnSpc>
              <a:spcBef>
                <a:spcPts val="0"/>
              </a:spcBef>
              <a:spcAft>
                <a:spcPts val="0"/>
              </a:spcAft>
              <a:buClr>
                <a:schemeClr val="dk1"/>
              </a:buClr>
              <a:buSzPts val="1100"/>
              <a:buFont typeface="Arial"/>
              <a:buNone/>
            </a:pPr>
            <a:r>
              <a:t/>
            </a:r>
            <a:endParaRPr b="1" sz="1400">
              <a:solidFill>
                <a:schemeClr val="dk1"/>
              </a:solidFill>
            </a:endParaRPr>
          </a:p>
          <a:p>
            <a:pPr indent="0" lvl="0" marL="0" rtl="0" algn="l">
              <a:spcBef>
                <a:spcPts val="0"/>
              </a:spcBef>
              <a:spcAft>
                <a:spcPts val="0"/>
              </a:spcAft>
              <a:buClr>
                <a:schemeClr val="dk1"/>
              </a:buClr>
              <a:buSzPts val="1100"/>
              <a:buFont typeface="Arial"/>
              <a:buNone/>
            </a:pPr>
            <a:r>
              <a:rPr lang="zh-TW" sz="1400">
                <a:solidFill>
                  <a:srgbClr val="111111"/>
                </a:solidFill>
                <a:highlight>
                  <a:srgbClr val="F7F7F7"/>
                </a:highlight>
              </a:rPr>
              <a:t>Bagging 更適用於降低模型的波動（方差），而 Boosting 更適用於逐步改進模型的不足（降低偏差）</a:t>
            </a:r>
            <a:endParaRPr sz="1400">
              <a:solidFill>
                <a:schemeClr val="dk1"/>
              </a:solidFill>
            </a:endParaRPr>
          </a:p>
          <a:p>
            <a:pPr indent="0" lvl="0" marL="0" rtl="0" algn="l">
              <a:lnSpc>
                <a:spcPct val="90000"/>
              </a:lnSpc>
              <a:spcBef>
                <a:spcPts val="0"/>
              </a:spcBef>
              <a:spcAft>
                <a:spcPts val="0"/>
              </a:spcAft>
              <a:buNone/>
            </a:pPr>
            <a:r>
              <a:t/>
            </a:r>
            <a:endParaRPr b="1" sz="1400">
              <a:solidFill>
                <a:schemeClr val="dk1"/>
              </a:solidFill>
            </a:endParaRPr>
          </a:p>
          <a:p>
            <a:pPr indent="0" lvl="0" marL="0" rtl="0" algn="l">
              <a:lnSpc>
                <a:spcPct val="90000"/>
              </a:lnSpc>
              <a:spcBef>
                <a:spcPts val="0"/>
              </a:spcBef>
              <a:spcAft>
                <a:spcPts val="0"/>
              </a:spcAft>
              <a:buClr>
                <a:schemeClr val="dk1"/>
              </a:buClr>
              <a:buSzPts val="1100"/>
              <a:buFont typeface="Arial"/>
              <a:buNone/>
            </a:pPr>
            <a:r>
              <a:t/>
            </a:r>
            <a:endParaRPr b="1" sz="1400">
              <a:solidFill>
                <a:schemeClr val="dk1"/>
              </a:solidFill>
            </a:endParaRPr>
          </a:p>
          <a:p>
            <a:pPr indent="0" lvl="0" marL="0" rtl="0" algn="l">
              <a:spcBef>
                <a:spcPts val="0"/>
              </a:spcBef>
              <a:spcAft>
                <a:spcPts val="0"/>
              </a:spcAft>
              <a:buClr>
                <a:schemeClr val="dk1"/>
              </a:buClr>
              <a:buSzPts val="1100"/>
              <a:buFont typeface="Arial"/>
              <a:buNone/>
            </a:pPr>
            <a:r>
              <a:rPr lang="zh-TW" sz="1400">
                <a:solidFill>
                  <a:srgbClr val="111111"/>
                </a:solidFill>
                <a:highlight>
                  <a:srgbClr val="F7F7F7"/>
                </a:highlight>
              </a:rPr>
              <a:t>假設你是一位學生，每天要記住老師講的課程內容，但課堂上資訊量非常大。 傳統的 RNN 就像是一個沒有辦法區分重要和次要資訊的學生，可能很快就把所有資訊都混在一起，導致後續複習時“抓不住重點”。</a:t>
            </a:r>
            <a:endParaRPr sz="1400">
              <a:solidFill>
                <a:srgbClr val="111111"/>
              </a:solidFill>
              <a:highlight>
                <a:srgbClr val="F7F7F7"/>
              </a:highlight>
            </a:endParaRPr>
          </a:p>
          <a:p>
            <a:pPr indent="0" lvl="0" marL="0" rtl="0" algn="l">
              <a:spcBef>
                <a:spcPts val="0"/>
              </a:spcBef>
              <a:spcAft>
                <a:spcPts val="0"/>
              </a:spcAft>
              <a:buClr>
                <a:schemeClr val="dk1"/>
              </a:buClr>
              <a:buSzPts val="1100"/>
              <a:buFont typeface="Arial"/>
              <a:buNone/>
            </a:pPr>
            <a:r>
              <a:rPr lang="zh-TW" sz="1400">
                <a:solidFill>
                  <a:srgbClr val="111111"/>
                </a:solidFill>
                <a:highlight>
                  <a:srgbClr val="F7F7F7"/>
                </a:highlight>
              </a:rPr>
              <a:t>而 </a:t>
            </a:r>
            <a:r>
              <a:rPr i="1" lang="zh-TW" sz="1400">
                <a:solidFill>
                  <a:srgbClr val="FF9900"/>
                </a:solidFill>
                <a:highlight>
                  <a:srgbClr val="F7F7F7"/>
                </a:highlight>
              </a:rPr>
              <a:t>LSTM 就像是一個經過多年訓練的老學生，他會在課堂上做筆記</a:t>
            </a:r>
            <a:r>
              <a:rPr lang="zh-TW" sz="1400">
                <a:solidFill>
                  <a:srgbClr val="111111"/>
                </a:solidFill>
                <a:highlight>
                  <a:srgbClr val="F7F7F7"/>
                </a:highlight>
              </a:rPr>
              <a:t>：</a:t>
            </a:r>
            <a:endParaRPr sz="1400">
              <a:solidFill>
                <a:srgbClr val="111111"/>
              </a:solidFill>
              <a:highlight>
                <a:srgbClr val="F7F7F7"/>
              </a:highlight>
            </a:endParaRPr>
          </a:p>
          <a:p>
            <a:pPr indent="0" lvl="0" marL="0" rtl="0" algn="l">
              <a:spcBef>
                <a:spcPts val="0"/>
              </a:spcBef>
              <a:spcAft>
                <a:spcPts val="0"/>
              </a:spcAft>
              <a:buClr>
                <a:schemeClr val="dk1"/>
              </a:buClr>
              <a:buSzPts val="1100"/>
              <a:buFont typeface="Arial"/>
              <a:buNone/>
            </a:pPr>
            <a:r>
              <a:t/>
            </a:r>
            <a:endParaRPr sz="1400">
              <a:solidFill>
                <a:srgbClr val="111111"/>
              </a:solidFill>
            </a:endParaRPr>
          </a:p>
          <a:p>
            <a:pPr indent="0" lvl="0" marL="0" rtl="0" algn="l">
              <a:spcBef>
                <a:spcPts val="0"/>
              </a:spcBef>
              <a:spcAft>
                <a:spcPts val="0"/>
              </a:spcAft>
              <a:buClr>
                <a:schemeClr val="dk1"/>
              </a:buClr>
              <a:buSzPts val="1100"/>
              <a:buFont typeface="Arial"/>
              <a:buNone/>
            </a:pPr>
            <a:r>
              <a:rPr lang="zh-TW" sz="1400">
                <a:solidFill>
                  <a:srgbClr val="111111"/>
                </a:solidFill>
                <a:highlight>
                  <a:srgbClr val="F7F7F7"/>
                </a:highlight>
              </a:rPr>
              <a:t>上課時（</a:t>
            </a:r>
            <a:r>
              <a:rPr i="1" lang="zh-TW" sz="1400">
                <a:solidFill>
                  <a:srgbClr val="FF9900"/>
                </a:solidFill>
                <a:highlight>
                  <a:srgbClr val="F7F7F7"/>
                </a:highlight>
              </a:rPr>
              <a:t>輸入門</a:t>
            </a:r>
            <a:r>
              <a:rPr lang="zh-TW" sz="1400">
                <a:solidFill>
                  <a:srgbClr val="111111"/>
                </a:solidFill>
                <a:highlight>
                  <a:srgbClr val="F7F7F7"/>
                </a:highlight>
              </a:rPr>
              <a:t>）： 他會篩選出老師反覆強調的重點內容，把這些寫在記事本上;</a:t>
            </a:r>
            <a:endParaRPr sz="1400">
              <a:solidFill>
                <a:srgbClr val="111111"/>
              </a:solidFill>
              <a:highlight>
                <a:srgbClr val="F7F7F7"/>
              </a:highlight>
            </a:endParaRPr>
          </a:p>
          <a:p>
            <a:pPr indent="0" lvl="0" marL="0" rtl="0" algn="l">
              <a:spcBef>
                <a:spcPts val="0"/>
              </a:spcBef>
              <a:spcAft>
                <a:spcPts val="0"/>
              </a:spcAft>
              <a:buClr>
                <a:schemeClr val="dk1"/>
              </a:buClr>
              <a:buSzPts val="1100"/>
              <a:buFont typeface="Arial"/>
              <a:buNone/>
            </a:pPr>
            <a:r>
              <a:rPr lang="zh-TW" sz="1400">
                <a:solidFill>
                  <a:srgbClr val="111111"/>
                </a:solidFill>
                <a:highlight>
                  <a:srgbClr val="F7F7F7"/>
                </a:highlight>
              </a:rPr>
              <a:t>課後複習時（</a:t>
            </a:r>
            <a:r>
              <a:rPr i="1" lang="zh-TW" sz="1400">
                <a:solidFill>
                  <a:srgbClr val="FF9900"/>
                </a:solidFill>
                <a:highlight>
                  <a:srgbClr val="F7F7F7"/>
                </a:highlight>
              </a:rPr>
              <a:t>遺忘門</a:t>
            </a:r>
            <a:r>
              <a:rPr lang="zh-TW" sz="1400">
                <a:solidFill>
                  <a:srgbClr val="111111"/>
                </a:solidFill>
                <a:highlight>
                  <a:srgbClr val="F7F7F7"/>
                </a:highlight>
              </a:rPr>
              <a:t>）： 他會捨棄那些一時興起但沒有實際用處的資訊，保留最關鍵的概念;</a:t>
            </a:r>
            <a:endParaRPr sz="1400">
              <a:solidFill>
                <a:srgbClr val="111111"/>
              </a:solidFill>
              <a:highlight>
                <a:srgbClr val="F7F7F7"/>
              </a:highlight>
            </a:endParaRPr>
          </a:p>
          <a:p>
            <a:pPr indent="0" lvl="0" marL="0" rtl="0" algn="l">
              <a:spcBef>
                <a:spcPts val="0"/>
              </a:spcBef>
              <a:spcAft>
                <a:spcPts val="0"/>
              </a:spcAft>
              <a:buClr>
                <a:schemeClr val="dk1"/>
              </a:buClr>
              <a:buSzPts val="1100"/>
              <a:buFont typeface="Arial"/>
              <a:buNone/>
            </a:pPr>
            <a:r>
              <a:rPr lang="zh-TW" sz="1400">
                <a:solidFill>
                  <a:srgbClr val="111111"/>
                </a:solidFill>
                <a:highlight>
                  <a:srgbClr val="F7F7F7"/>
                </a:highlight>
              </a:rPr>
              <a:t>考試前（</a:t>
            </a:r>
            <a:r>
              <a:rPr i="1" lang="zh-TW" sz="1400">
                <a:solidFill>
                  <a:srgbClr val="FF9900"/>
                </a:solidFill>
                <a:highlight>
                  <a:srgbClr val="F7F7F7"/>
                </a:highlight>
              </a:rPr>
              <a:t>輸出門</a:t>
            </a:r>
            <a:r>
              <a:rPr lang="zh-TW" sz="1400">
                <a:solidFill>
                  <a:srgbClr val="111111"/>
                </a:solidFill>
                <a:highlight>
                  <a:srgbClr val="F7F7F7"/>
                </a:highlight>
              </a:rPr>
              <a:t>）： 他會從記事本中翻找出對考試最有幫助的知識點，形成系統的知識網路。</a:t>
            </a:r>
            <a:endParaRPr sz="1400">
              <a:solidFill>
                <a:srgbClr val="111111"/>
              </a:solidFill>
              <a:highlight>
                <a:srgbClr val="F7F7F7"/>
              </a:highlight>
            </a:endParaRPr>
          </a:p>
          <a:p>
            <a:pPr indent="0" lvl="0" marL="0" rtl="0" algn="l">
              <a:spcBef>
                <a:spcPts val="0"/>
              </a:spcBef>
              <a:spcAft>
                <a:spcPts val="0"/>
              </a:spcAft>
              <a:buNone/>
            </a:pPr>
            <a:r>
              <a:rPr lang="zh-TW" sz="1400">
                <a:solidFill>
                  <a:srgbClr val="111111"/>
                </a:solidFill>
                <a:highlight>
                  <a:srgbClr val="F7F7F7"/>
                </a:highlight>
              </a:rPr>
              <a:t>這種方法使得他既不會被繁雜的資訊淹沒，也能在需要的時候迅速提取出關鍵內容，從而取得好成績。</a:t>
            </a:r>
            <a:endParaRPr sz="1400">
              <a:solidFill>
                <a:srgbClr val="11111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32fb08731a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32fb08731a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32f7f63223c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32f7f63223c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32fb08731a6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32fb08731a6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32fb08731a6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32fb08731a6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32fbefa51bd_5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32fbefa51bd_5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2. 環境設置 (Environment Setup)</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設定 Google API 憑證</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初始化 Google Gemini AI 客戶端</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3. 數據輸入模組 (Data Input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讀取 JSON/CSV 財務數據</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轉換為 Pandas DataFrame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驗證數據結構與完整性</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4. 映射表處理模組 (Mapping Table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讀取 CSV 映射表</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轉換數據欄位名稱為中文對應名稱</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5. 數據處理與合併模組 (Data Processing &amp; Merging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解析 JSON 數據結構</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合併多組數據 (依季度合併)</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6. 描述性統計模組 (Descriptive Statistics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計算數據均值、標準差、趨勢變化</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找出異常變化點</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7. AI 提示詞構建模組 (Prompt Construction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生成 AI 分析問題</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組合統計數據與用戶問題</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建立完整 Prompt 給 Gemini AI</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8. Google Gemini API 互動模組 (Google Gemini API Interaction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發送數據與 Prompt 給 Gemini AI</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設定 AI 參數，請求模型分析</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接收 Gemini AI 生成的財報</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zh-TW" sz="1700">
                <a:solidFill>
                  <a:schemeClr val="dk1"/>
                </a:solidFill>
              </a:rPr>
              <a:t>9. 報告格式化與輸出 (Report Formatting &amp; Output Module)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格式化 AI 分析回應</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組織成完整的財務報告</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輸出最終分析結果</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32fbefa51bd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32fbefa51bd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330a4d3ffff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330a4d3ffff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32f9c75d60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32f9c75d60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sz="1400">
                <a:solidFill>
                  <a:schemeClr val="dk1"/>
                </a:solidFill>
              </a:rPr>
              <a:t>✅讀取sql三大財報資料庫各樣金融數據，將之繪製圖表生成統計圖。</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zh-TW">
                <a:solidFill>
                  <a:schemeClr val="dk1"/>
                </a:solidFill>
              </a:rPr>
              <a:t>這是一張 </a:t>
            </a:r>
            <a:r>
              <a:rPr b="1" lang="zh-TW">
                <a:solidFill>
                  <a:schemeClr val="dk1"/>
                </a:solidFill>
              </a:rPr>
              <a:t>管制圖（Control Chart）</a:t>
            </a:r>
            <a:r>
              <a:rPr lang="zh-TW">
                <a:solidFill>
                  <a:schemeClr val="dk1"/>
                </a:solidFill>
              </a:rPr>
              <a:t>，用來監測「tagr_q」這個變數的趨勢和穩定性。以下是圖表的各個關鍵部分及其意義：</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zh-TW" sz="1300">
                <a:solidFill>
                  <a:schemeClr val="dk1"/>
                </a:solidFill>
              </a:rPr>
              <a:t>1. 圖表內容解析</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zh-TW">
                <a:solidFill>
                  <a:schemeClr val="dk1"/>
                </a:solidFill>
              </a:rPr>
              <a:t>黑色實線（Raw Data）</a:t>
            </a:r>
            <a:r>
              <a:rPr lang="zh-TW">
                <a:solidFill>
                  <a:schemeClr val="dk1"/>
                </a:solidFill>
              </a:rPr>
              <a:t>：代表原始數據，即每個季度的實際觀測值。</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zh-TW">
                <a:solidFill>
                  <a:schemeClr val="dk1"/>
                </a:solidFill>
              </a:rPr>
              <a:t>紫色虛線（EMA，指數移動平均）</a:t>
            </a:r>
            <a:r>
              <a:rPr lang="zh-TW">
                <a:solidFill>
                  <a:schemeClr val="dk1"/>
                </a:solidFill>
              </a:rPr>
              <a:t>：用來平滑數據趨勢，使其更能反映長期變化，而不受短期波動影響。</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zh-TW">
                <a:solidFill>
                  <a:schemeClr val="dk1"/>
                </a:solidFill>
              </a:rPr>
              <a:t>紅色實線（+3σ / -3σ）</a:t>
            </a:r>
            <a:r>
              <a:rPr lang="zh-TW">
                <a:solidFill>
                  <a:schemeClr val="dk1"/>
                </a:solidFill>
              </a:rPr>
              <a:t>：表示控制界限（Control Limits），超過此範圍通常視為異常值。</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zh-TW">
                <a:solidFill>
                  <a:schemeClr val="dk1"/>
                </a:solidFill>
              </a:rPr>
              <a:t>橙色虛線（+2σ / -2σ）、綠色虛線（+1σ / -1σ）</a:t>
            </a:r>
            <a:r>
              <a:rPr lang="zh-TW">
                <a:solidFill>
                  <a:schemeClr val="dk1"/>
                </a:solidFill>
              </a:rPr>
              <a:t>：標示數據分布的標準差範圍，用於觀察數據的波動情況。</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zh-TW" sz="1300">
                <a:solidFill>
                  <a:schemeClr val="dk1"/>
                </a:solidFill>
              </a:rPr>
              <a:t>2. 為什麼要使用 EMA？</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zh-TW">
                <a:solidFill>
                  <a:schemeClr val="dk1"/>
                </a:solidFill>
              </a:rPr>
              <a:t>EMA（Exponential Moving Average，</a:t>
            </a:r>
            <a:r>
              <a:rPr b="1" lang="zh-TW">
                <a:solidFill>
                  <a:schemeClr val="dk1"/>
                </a:solidFill>
              </a:rPr>
              <a:t>指數移動平均</a:t>
            </a:r>
            <a:r>
              <a:rPr lang="zh-TW">
                <a:solidFill>
                  <a:schemeClr val="dk1"/>
                </a:solidFill>
              </a:rPr>
              <a:t>）的主要作用是：</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zh-TW">
                <a:solidFill>
                  <a:schemeClr val="dk1"/>
                </a:solidFill>
              </a:rPr>
              <a:t>平滑數據趨勢</a:t>
            </a:r>
            <a:r>
              <a:rPr lang="zh-TW">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zh-TW">
                <a:solidFill>
                  <a:schemeClr val="dk1"/>
                </a:solidFill>
              </a:rPr>
              <a:t>相較於簡單移動平均（SMA），EMA 給予較近期的數據較高的權重，使其更快反應趨勢變化。</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zh-TW">
                <a:solidFill>
                  <a:schemeClr val="dk1"/>
                </a:solidFill>
              </a:rPr>
              <a:t>減少短期噪音</a:t>
            </a:r>
            <a:r>
              <a:rPr lang="zh-TW">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zh-TW">
                <a:solidFill>
                  <a:schemeClr val="dk1"/>
                </a:solidFill>
              </a:rPr>
              <a:t>EMA 能夠有效過濾掉隨機的短期波動，使長期趨勢更明顯。</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zh-TW">
                <a:solidFill>
                  <a:schemeClr val="dk1"/>
                </a:solidFill>
              </a:rPr>
              <a:t>適用於時間序列分析</a:t>
            </a:r>
            <a:r>
              <a:rPr lang="zh-TW">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zh-TW">
                <a:solidFill>
                  <a:schemeClr val="dk1"/>
                </a:solidFill>
              </a:rPr>
              <a:t>由於財務、經濟、製造業等領域的數據常有週期性波動，EMA 可以更好地適應這些特性。</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zh-TW" sz="1300">
                <a:solidFill>
                  <a:schemeClr val="dk1"/>
                </a:solidFill>
              </a:rPr>
              <a:t>3. EMA 在這張圖中的意義</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zh-TW">
                <a:solidFill>
                  <a:schemeClr val="dk1"/>
                </a:solidFill>
              </a:rPr>
              <a:t>追蹤趨勢</a:t>
            </a:r>
            <a:r>
              <a:rPr lang="zh-TW">
                <a:solidFill>
                  <a:schemeClr val="dk1"/>
                </a:solidFill>
              </a:rPr>
              <a:t>：藉由 EMA（紫色虛線），我們可以觀察「tagr_q」的整體走勢，而不會受到單一季度的極端數值影響。</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zh-TW">
                <a:solidFill>
                  <a:schemeClr val="dk1"/>
                </a:solidFill>
              </a:rPr>
              <a:t>監測異常點</a:t>
            </a:r>
            <a:r>
              <a:rPr lang="zh-TW">
                <a:solidFill>
                  <a:schemeClr val="dk1"/>
                </a:solidFill>
              </a:rPr>
              <a:t>：當 </a:t>
            </a:r>
            <a:r>
              <a:rPr b="1" lang="zh-TW">
                <a:solidFill>
                  <a:schemeClr val="dk1"/>
                </a:solidFill>
              </a:rPr>
              <a:t>原始數據（黑線）與 EMA 差距過大</a:t>
            </a:r>
            <a:r>
              <a:rPr lang="zh-TW">
                <a:solidFill>
                  <a:schemeClr val="dk1"/>
                </a:solidFill>
              </a:rPr>
              <a:t>，並且接近或超過 ±3σ 控制界限（紅線），可能表示異常情況，值得進一步調查。</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zh-TW">
                <a:solidFill>
                  <a:schemeClr val="dk1"/>
                </a:solidFill>
              </a:rPr>
              <a:t>確認穩定性</a:t>
            </a:r>
            <a:r>
              <a:rPr lang="zh-TW">
                <a:solidFill>
                  <a:schemeClr val="dk1"/>
                </a:solidFill>
              </a:rPr>
              <a:t>：如果 EMA 線趨勢平穩，代表變數變化可預測；如果 EMA 持續上下波動，則表示系統可能不穩定或受到外部因素影響。</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zh-TW" sz="1300">
                <a:solidFill>
                  <a:schemeClr val="dk1"/>
                </a:solidFill>
              </a:rPr>
              <a:t>4. 這張圖可能的解讀</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zh-TW">
                <a:solidFill>
                  <a:schemeClr val="dk1"/>
                </a:solidFill>
              </a:rPr>
              <a:t>整體來看，</a:t>
            </a:r>
            <a:r>
              <a:rPr b="1" lang="zh-TW">
                <a:solidFill>
                  <a:schemeClr val="dk1"/>
                </a:solidFill>
              </a:rPr>
              <a:t>「tagr_q」的變動大致落在 ±2σ 內，沒有明顯的異常波動</a:t>
            </a:r>
            <a:r>
              <a:rPr lang="zh-TW">
                <a:solidFill>
                  <a:schemeClr val="dk1"/>
                </a:solidFill>
              </a:rPr>
              <a:t>，顯示系統仍在可控範圍內。</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zh-TW">
                <a:solidFill>
                  <a:schemeClr val="dk1"/>
                </a:solidFill>
              </a:rPr>
              <a:t>2021Q4 和 2023Q1 這兩個季度，數據波動較大，特別是 2023Q1 接近 -3σ，下跌幅度較為顯著。</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zh-TW">
                <a:solidFill>
                  <a:schemeClr val="dk1"/>
                </a:solidFill>
              </a:rPr>
              <a:t>EMA 線相對平滑</a:t>
            </a:r>
            <a:r>
              <a:rPr lang="zh-TW">
                <a:solidFill>
                  <a:schemeClr val="dk1"/>
                </a:solidFill>
              </a:rPr>
              <a:t>，顯示這個變數的趨勢沒有劇烈變化，仍然維持一定的穩定性。</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zh-TW" sz="1300">
                <a:solidFill>
                  <a:schemeClr val="dk1"/>
                </a:solidFill>
              </a:rPr>
              <a:t>5. 總結</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zh-TW">
                <a:solidFill>
                  <a:schemeClr val="dk1"/>
                </a:solidFill>
              </a:rPr>
              <a:t>這張管制圖的主要目的是監控「tagr_q」這個變數的穩定性，</a:t>
            </a:r>
            <a:r>
              <a:rPr b="1" lang="zh-TW">
                <a:solidFill>
                  <a:schemeClr val="dk1"/>
                </a:solidFill>
              </a:rPr>
              <a:t>透過 EMA 來平滑趨勢，並透過標準差界限來檢測異常值</a:t>
            </a:r>
            <a:r>
              <a:rPr lang="zh-TW">
                <a:solidFill>
                  <a:schemeClr val="dk1"/>
                </a:solidFill>
              </a:rPr>
              <a:t>。如果某個點超出 +3σ 或 -3σ，可能代表該時期發生了異常變化，需要進一步分析原因。</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zh-TW">
                <a:solidFill>
                  <a:schemeClr val="dk1"/>
                </a:solidFill>
              </a:rPr>
              <a:t>這類分析在財務預測、製造品質監測、異常偵測等領域都有廣泛應用。如果你的目標是進一步優化預測模型，或想更深入了解這些變動的影響因素，可以考慮進一步分析這些異常點發生的背景情境。</a:t>
            </a:r>
            <a:br>
              <a:rPr lang="zh-TW" sz="1400">
                <a:solidFill>
                  <a:schemeClr val="dk1"/>
                </a:solidFill>
              </a:rPr>
            </a:br>
            <a:endParaRPr sz="7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330a4d3ffff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330a4d3ffff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1400"/>
              </a:spcBef>
              <a:spcAft>
                <a:spcPts val="0"/>
              </a:spcAft>
              <a:buClr>
                <a:schemeClr val="dk1"/>
              </a:buClr>
              <a:buSzPts val="1100"/>
              <a:buFont typeface="Arial"/>
              <a:buNone/>
            </a:pPr>
            <a:r>
              <a:rPr b="1" lang="zh-TW" sz="1400">
                <a:solidFill>
                  <a:srgbClr val="404040"/>
                </a:solidFill>
              </a:rPr>
              <a:t>短中長期財務規劃的制定邏輯</a:t>
            </a:r>
            <a:endParaRPr b="1" sz="1400">
              <a:solidFill>
                <a:srgbClr val="404040"/>
              </a:solidFill>
            </a:endParaRPr>
          </a:p>
          <a:p>
            <a:pPr indent="0" lvl="0" marL="0" rtl="0" algn="l">
              <a:lnSpc>
                <a:spcPct val="115000"/>
              </a:lnSpc>
              <a:spcBef>
                <a:spcPts val="1200"/>
              </a:spcBef>
              <a:spcAft>
                <a:spcPts val="0"/>
              </a:spcAft>
              <a:buClr>
                <a:schemeClr val="dk1"/>
              </a:buClr>
              <a:buSzPts val="1100"/>
              <a:buFont typeface="Arial"/>
              <a:buNone/>
            </a:pPr>
            <a:r>
              <a:rPr b="1" lang="zh-TW" sz="1200">
                <a:solidFill>
                  <a:srgbClr val="404040"/>
                </a:solidFill>
              </a:rPr>
              <a:t>1. 短期（1年內）：流動性與風險控制</a:t>
            </a:r>
            <a:endParaRPr b="1" sz="1200">
              <a:solidFill>
                <a:srgbClr val="404040"/>
              </a:solidFill>
            </a:endParaRPr>
          </a:p>
          <a:p>
            <a:pPr indent="-304800" lvl="0" marL="457200" rtl="0" algn="l">
              <a:lnSpc>
                <a:spcPct val="115000"/>
              </a:lnSpc>
              <a:spcBef>
                <a:spcPts val="200"/>
              </a:spcBef>
              <a:spcAft>
                <a:spcPts val="0"/>
              </a:spcAft>
              <a:buClr>
                <a:srgbClr val="404040"/>
              </a:buClr>
              <a:buSzPts val="1200"/>
              <a:buChar char="●"/>
            </a:pPr>
            <a:r>
              <a:rPr b="1" lang="zh-TW" sz="1200">
                <a:solidFill>
                  <a:srgbClr val="404040"/>
                </a:solidFill>
              </a:rPr>
              <a:t>管制圖應用</a:t>
            </a:r>
            <a:r>
              <a:rPr lang="zh-TW" sz="1200">
                <a:solidFill>
                  <a:srgbClr val="404040"/>
                </a:solidFill>
              </a:rPr>
              <a:t>：監控應收帳款天數、短期負債覆蓋率。</a:t>
            </a:r>
            <a:endParaRPr sz="1200">
              <a:solidFill>
                <a:srgbClr val="404040"/>
              </a:solidFill>
            </a:endParaRPr>
          </a:p>
          <a:p>
            <a:pPr indent="-304800" lvl="0" marL="457200" rtl="0" algn="l">
              <a:lnSpc>
                <a:spcPct val="115000"/>
              </a:lnSpc>
              <a:spcBef>
                <a:spcPts val="0"/>
              </a:spcBef>
              <a:spcAft>
                <a:spcPts val="0"/>
              </a:spcAft>
              <a:buClr>
                <a:srgbClr val="404040"/>
              </a:buClr>
              <a:buSzPts val="1200"/>
              <a:buChar char="●"/>
            </a:pPr>
            <a:r>
              <a:rPr b="1" lang="zh-TW" sz="1200">
                <a:solidFill>
                  <a:srgbClr val="404040"/>
                </a:solidFill>
              </a:rPr>
              <a:t>行動方案</a:t>
            </a:r>
            <a:r>
              <a:rPr lang="zh-TW" sz="1200">
                <a:solidFill>
                  <a:srgbClr val="404040"/>
                </a:solidFill>
              </a:rPr>
              <a:t>：</a:t>
            </a:r>
            <a:endParaRPr sz="1200">
              <a:solidFill>
                <a:srgbClr val="404040"/>
              </a:solidFill>
            </a:endParaRPr>
          </a:p>
          <a:p>
            <a:pPr indent="-304800" lvl="1" marL="914400" rtl="0" algn="l">
              <a:lnSpc>
                <a:spcPct val="115000"/>
              </a:lnSpc>
              <a:spcBef>
                <a:spcPts val="0"/>
              </a:spcBef>
              <a:spcAft>
                <a:spcPts val="0"/>
              </a:spcAft>
              <a:buClr>
                <a:srgbClr val="404040"/>
              </a:buClr>
              <a:buSzPts val="1200"/>
              <a:buChar char="○"/>
            </a:pPr>
            <a:r>
              <a:rPr lang="zh-TW" sz="1200">
                <a:solidFill>
                  <a:srgbClr val="404040"/>
                </a:solidFill>
              </a:rPr>
              <a:t>若現金流低於LCL，啟動緊急融資或延後非必要Capex。</a:t>
            </a:r>
            <a:endParaRPr sz="1200">
              <a:solidFill>
                <a:srgbClr val="404040"/>
              </a:solidFill>
            </a:endParaRPr>
          </a:p>
          <a:p>
            <a:pPr indent="-304800" lvl="1" marL="914400" rtl="0" algn="l">
              <a:lnSpc>
                <a:spcPct val="115000"/>
              </a:lnSpc>
              <a:spcBef>
                <a:spcPts val="0"/>
              </a:spcBef>
              <a:spcAft>
                <a:spcPts val="0"/>
              </a:spcAft>
              <a:buClr>
                <a:srgbClr val="404040"/>
              </a:buClr>
              <a:buSzPts val="1200"/>
              <a:buChar char="○"/>
            </a:pPr>
            <a:r>
              <a:rPr lang="zh-TW" sz="1200">
                <a:solidFill>
                  <a:srgbClr val="404040"/>
                </a:solidFill>
              </a:rPr>
              <a:t>利用AI預測訂單波動（如半導體週期），動態調整存貨水位。</a:t>
            </a:r>
            <a:endParaRPr sz="1200">
              <a:solidFill>
                <a:srgbClr val="404040"/>
              </a:solidFill>
            </a:endParaRPr>
          </a:p>
          <a:p>
            <a:pPr indent="0" lvl="0" marL="0" rtl="0" algn="l">
              <a:lnSpc>
                <a:spcPct val="115000"/>
              </a:lnSpc>
              <a:spcBef>
                <a:spcPts val="1200"/>
              </a:spcBef>
              <a:spcAft>
                <a:spcPts val="0"/>
              </a:spcAft>
              <a:buClr>
                <a:schemeClr val="dk1"/>
              </a:buClr>
              <a:buSzPts val="1100"/>
              <a:buFont typeface="Arial"/>
              <a:buNone/>
            </a:pPr>
            <a:r>
              <a:rPr b="1" lang="zh-TW" sz="1200">
                <a:solidFill>
                  <a:srgbClr val="404040"/>
                </a:solidFill>
              </a:rPr>
              <a:t>2. 中期（1-3年）：資本結構優化</a:t>
            </a:r>
            <a:endParaRPr b="1" sz="1200">
              <a:solidFill>
                <a:srgbClr val="404040"/>
              </a:solidFill>
            </a:endParaRPr>
          </a:p>
          <a:p>
            <a:pPr indent="-304800" lvl="0" marL="457200" rtl="0" algn="l">
              <a:lnSpc>
                <a:spcPct val="115000"/>
              </a:lnSpc>
              <a:spcBef>
                <a:spcPts val="200"/>
              </a:spcBef>
              <a:spcAft>
                <a:spcPts val="0"/>
              </a:spcAft>
              <a:buClr>
                <a:srgbClr val="404040"/>
              </a:buClr>
              <a:buSzPts val="1200"/>
              <a:buChar char="●"/>
            </a:pPr>
            <a:r>
              <a:rPr b="1" lang="zh-TW" sz="1200">
                <a:solidFill>
                  <a:srgbClr val="404040"/>
                </a:solidFill>
              </a:rPr>
              <a:t>管制圖應用</a:t>
            </a:r>
            <a:r>
              <a:rPr lang="zh-TW" sz="1200">
                <a:solidFill>
                  <a:srgbClr val="404040"/>
                </a:solidFill>
              </a:rPr>
              <a:t>：監控負債比率、加權平均資金成本（WACC）。</a:t>
            </a:r>
            <a:endParaRPr sz="1200">
              <a:solidFill>
                <a:srgbClr val="404040"/>
              </a:solidFill>
            </a:endParaRPr>
          </a:p>
          <a:p>
            <a:pPr indent="-304800" lvl="0" marL="457200" rtl="0" algn="l">
              <a:lnSpc>
                <a:spcPct val="115000"/>
              </a:lnSpc>
              <a:spcBef>
                <a:spcPts val="0"/>
              </a:spcBef>
              <a:spcAft>
                <a:spcPts val="0"/>
              </a:spcAft>
              <a:buClr>
                <a:srgbClr val="404040"/>
              </a:buClr>
              <a:buSzPts val="1200"/>
              <a:buChar char="●"/>
            </a:pPr>
            <a:r>
              <a:rPr b="1" lang="zh-TW" sz="1200">
                <a:solidFill>
                  <a:srgbClr val="404040"/>
                </a:solidFill>
              </a:rPr>
              <a:t>行動方案</a:t>
            </a:r>
            <a:r>
              <a:rPr lang="zh-TW" sz="1200">
                <a:solidFill>
                  <a:srgbClr val="404040"/>
                </a:solidFill>
              </a:rPr>
              <a:t>：</a:t>
            </a:r>
            <a:endParaRPr sz="1200">
              <a:solidFill>
                <a:srgbClr val="404040"/>
              </a:solidFill>
            </a:endParaRPr>
          </a:p>
          <a:p>
            <a:pPr indent="-304800" lvl="1" marL="914400" rtl="0" algn="l">
              <a:lnSpc>
                <a:spcPct val="115000"/>
              </a:lnSpc>
              <a:spcBef>
                <a:spcPts val="0"/>
              </a:spcBef>
              <a:spcAft>
                <a:spcPts val="0"/>
              </a:spcAft>
              <a:buClr>
                <a:srgbClr val="404040"/>
              </a:buClr>
              <a:buSzPts val="1200"/>
              <a:buChar char="○"/>
            </a:pPr>
            <a:r>
              <a:rPr lang="zh-TW" sz="1200">
                <a:solidFill>
                  <a:srgbClr val="404040"/>
                </a:solidFill>
              </a:rPr>
              <a:t>若負債比率持續高於UCL，發行新股或綠色債券（TSMC已實踐）。</a:t>
            </a:r>
            <a:endParaRPr sz="1200">
              <a:solidFill>
                <a:srgbClr val="404040"/>
              </a:solidFill>
            </a:endParaRPr>
          </a:p>
          <a:p>
            <a:pPr indent="-304800" lvl="1" marL="914400" rtl="0" algn="l">
              <a:lnSpc>
                <a:spcPct val="115000"/>
              </a:lnSpc>
              <a:spcBef>
                <a:spcPts val="0"/>
              </a:spcBef>
              <a:spcAft>
                <a:spcPts val="0"/>
              </a:spcAft>
              <a:buClr>
                <a:srgbClr val="404040"/>
              </a:buClr>
              <a:buSzPts val="1200"/>
              <a:buChar char="○"/>
            </a:pPr>
            <a:r>
              <a:rPr lang="zh-TW" sz="1200">
                <a:solidFill>
                  <a:srgbClr val="404040"/>
                </a:solidFill>
              </a:rPr>
              <a:t>透過情境分析（Scenario Analysis）模擬地緣政治風險對供應鏈成本的影響。</a:t>
            </a:r>
            <a:endParaRPr sz="1200">
              <a:solidFill>
                <a:srgbClr val="404040"/>
              </a:solidFill>
            </a:endParaRPr>
          </a:p>
          <a:p>
            <a:pPr indent="0" lvl="0" marL="0" rtl="0" algn="l">
              <a:lnSpc>
                <a:spcPct val="115000"/>
              </a:lnSpc>
              <a:spcBef>
                <a:spcPts val="1200"/>
              </a:spcBef>
              <a:spcAft>
                <a:spcPts val="0"/>
              </a:spcAft>
              <a:buClr>
                <a:schemeClr val="dk1"/>
              </a:buClr>
              <a:buSzPts val="1100"/>
              <a:buFont typeface="Arial"/>
              <a:buNone/>
            </a:pPr>
            <a:r>
              <a:rPr b="1" lang="zh-TW" sz="1200">
                <a:solidFill>
                  <a:srgbClr val="404040"/>
                </a:solidFill>
              </a:rPr>
              <a:t>3. 長期（3年以上）：技術投資與永續性</a:t>
            </a:r>
            <a:endParaRPr b="1" sz="1200">
              <a:solidFill>
                <a:srgbClr val="404040"/>
              </a:solidFill>
            </a:endParaRPr>
          </a:p>
          <a:p>
            <a:pPr indent="-304800" lvl="0" marL="457200" rtl="0" algn="l">
              <a:lnSpc>
                <a:spcPct val="115000"/>
              </a:lnSpc>
              <a:spcBef>
                <a:spcPts val="200"/>
              </a:spcBef>
              <a:spcAft>
                <a:spcPts val="0"/>
              </a:spcAft>
              <a:buClr>
                <a:srgbClr val="404040"/>
              </a:buClr>
              <a:buSzPts val="1200"/>
              <a:buChar char="●"/>
            </a:pPr>
            <a:r>
              <a:rPr b="1" lang="zh-TW" sz="1200">
                <a:solidFill>
                  <a:srgbClr val="404040"/>
                </a:solidFill>
              </a:rPr>
              <a:t>管制圖應用</a:t>
            </a:r>
            <a:r>
              <a:rPr lang="zh-TW" sz="1200">
                <a:solidFill>
                  <a:srgbClr val="404040"/>
                </a:solidFill>
              </a:rPr>
              <a:t>：監控研發費用佔營收比、碳排放強度。</a:t>
            </a:r>
            <a:endParaRPr sz="1200">
              <a:solidFill>
                <a:srgbClr val="404040"/>
              </a:solidFill>
            </a:endParaRPr>
          </a:p>
          <a:p>
            <a:pPr indent="-304800" lvl="0" marL="457200" rtl="0" algn="l">
              <a:lnSpc>
                <a:spcPct val="115000"/>
              </a:lnSpc>
              <a:spcBef>
                <a:spcPts val="0"/>
              </a:spcBef>
              <a:spcAft>
                <a:spcPts val="0"/>
              </a:spcAft>
              <a:buClr>
                <a:srgbClr val="404040"/>
              </a:buClr>
              <a:buSzPts val="1200"/>
              <a:buChar char="●"/>
            </a:pPr>
            <a:r>
              <a:rPr b="1" lang="zh-TW" sz="1200">
                <a:solidFill>
                  <a:srgbClr val="404040"/>
                </a:solidFill>
              </a:rPr>
              <a:t>行動方案</a:t>
            </a:r>
            <a:r>
              <a:rPr lang="zh-TW" sz="1200">
                <a:solidFill>
                  <a:srgbClr val="404040"/>
                </a:solidFill>
              </a:rPr>
              <a:t>：</a:t>
            </a:r>
            <a:endParaRPr sz="1200">
              <a:solidFill>
                <a:srgbClr val="404040"/>
              </a:solidFill>
            </a:endParaRPr>
          </a:p>
          <a:p>
            <a:pPr indent="-304800" lvl="1" marL="914400" rtl="0" algn="l">
              <a:lnSpc>
                <a:spcPct val="115000"/>
              </a:lnSpc>
              <a:spcBef>
                <a:spcPts val="0"/>
              </a:spcBef>
              <a:spcAft>
                <a:spcPts val="0"/>
              </a:spcAft>
              <a:buClr>
                <a:srgbClr val="404040"/>
              </a:buClr>
              <a:buSzPts val="1200"/>
              <a:buChar char="○"/>
            </a:pPr>
            <a:r>
              <a:rPr lang="zh-TW" sz="1200">
                <a:solidFill>
                  <a:srgbClr val="404040"/>
                </a:solidFill>
              </a:rPr>
              <a:t>若研發投入低於LCL，需評估技術領先地位是否受威脅（例如競爭對手2奈米進展）。</a:t>
            </a:r>
            <a:endParaRPr sz="1200">
              <a:solidFill>
                <a:srgbClr val="404040"/>
              </a:solidFill>
            </a:endParaRPr>
          </a:p>
          <a:p>
            <a:pPr indent="-304800" lvl="1" marL="914400" rtl="0" algn="l">
              <a:lnSpc>
                <a:spcPct val="115000"/>
              </a:lnSpc>
              <a:spcBef>
                <a:spcPts val="0"/>
              </a:spcBef>
              <a:spcAft>
                <a:spcPts val="0"/>
              </a:spcAft>
              <a:buClr>
                <a:srgbClr val="404040"/>
              </a:buClr>
              <a:buSzPts val="1200"/>
              <a:buChar char="○"/>
            </a:pPr>
            <a:r>
              <a:rPr lang="zh-TW" sz="1200">
                <a:solidFill>
                  <a:srgbClr val="404040"/>
                </a:solidFill>
              </a:rPr>
              <a:t>將ESG指標納入管制圖（如再生能源使用率），回應投資人要求。</a:t>
            </a:r>
            <a:endParaRPr sz="1200">
              <a:solidFill>
                <a:srgbClr val="404040"/>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330a4d3ffff_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330a4d3ffff_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32f7f63223c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32f7f63223c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zh-TW"/>
              <a:t>"讓我為大家介紹我們的後端系統架構。這個系統採用 Flask 作為 Web 框架，我們將從資料流向來說明整個運作流程。</a:t>
            </a:r>
            <a:endParaRPr/>
          </a:p>
          <a:p>
            <a:pPr indent="0" lvl="0" marL="0" rtl="0" algn="l">
              <a:lnSpc>
                <a:spcPct val="115000"/>
              </a:lnSpc>
              <a:spcBef>
                <a:spcPts val="1200"/>
              </a:spcBef>
              <a:spcAft>
                <a:spcPts val="0"/>
              </a:spcAft>
              <a:buNone/>
            </a:pPr>
            <a:r>
              <a:rPr lang="zh-TW"/>
              <a:t>首先是前端請求的處理： 當使用者發送查詢時，會通過 POST 請求發送到 app.py，系統會為每個查詢生成一個 question ID 接著是查詢流程： handle_full_query 模組負責處理這些使用者輸入，它會</a:t>
            </a:r>
            <a:r>
              <a:rPr lang="zh-TW">
                <a:solidFill>
                  <a:schemeClr val="dk1"/>
                </a:solidFill>
              </a:rPr>
              <a:t>將</a:t>
            </a:r>
            <a:r>
              <a:rPr lang="zh-TW">
                <a:solidFill>
                  <a:schemeClr val="dk1"/>
                </a:solidFill>
              </a:rPr>
              <a:t>使用者的輸入暫存在 user_inputs 中，同時</a:t>
            </a:r>
            <a:r>
              <a:rPr lang="zh-TW"/>
              <a:t>調用 LLM_SQL Module 來生成相應的查詢語句。這些查詢會在 MySQL 資料庫中執行，查詢結果會通過 store_sql_data 進行暫存。之後會回傳</a:t>
            </a:r>
            <a:r>
              <a:rPr lang="zh-TW">
                <a:solidFill>
                  <a:schemeClr val="dk1"/>
                </a:solidFill>
              </a:rPr>
              <a:t>question ID給前端。</a:t>
            </a:r>
            <a:endParaRPr/>
          </a:p>
          <a:p>
            <a:pPr indent="0" lvl="0" marL="0" rtl="0" algn="l">
              <a:lnSpc>
                <a:spcPct val="115000"/>
              </a:lnSpc>
              <a:spcBef>
                <a:spcPts val="1200"/>
              </a:spcBef>
              <a:spcAft>
                <a:spcPts val="0"/>
              </a:spcAft>
              <a:buNone/>
            </a:pPr>
            <a:r>
              <a:rPr lang="zh-TW"/>
              <a:t>異步處理階段： 一旦有了sql查詢結果暫存，background_processing 會在後端進行處理。它會調用 perform_data_analysis 模組執行三種分析並暫存：</a:t>
            </a:r>
            <a:endParaRPr/>
          </a:p>
          <a:p>
            <a:pPr indent="0" lvl="0" marL="0" rtl="0" algn="l">
              <a:lnSpc>
                <a:spcPct val="115000"/>
              </a:lnSpc>
              <a:spcBef>
                <a:spcPts val="1200"/>
              </a:spcBef>
              <a:spcAft>
                <a:spcPts val="0"/>
              </a:spcAft>
              <a:buNone/>
            </a:pPr>
            <a:r>
              <a:rPr lang="zh-TW"/>
              <a:t>資料儲存： 所有的暫存結果，包括原始的使用者輸入、SQL 查詢結果以及分析結果，都會被存入 MongoDB 進行永久儲存。</a:t>
            </a:r>
            <a:endParaRPr/>
          </a:p>
          <a:p>
            <a:pPr indent="0" lvl="0" marL="0" rtl="0" algn="l">
              <a:lnSpc>
                <a:spcPct val="115000"/>
              </a:lnSpc>
              <a:spcBef>
                <a:spcPts val="1200"/>
              </a:spcBef>
              <a:spcAft>
                <a:spcPts val="0"/>
              </a:spcAft>
              <a:buNone/>
            </a:pPr>
            <a:r>
              <a:rPr lang="zh-TW"/>
              <a:t>前端資料獲取： 前端可以通過 GET 請求，使用之前獲得的 question ID 來獲取指標數據、分析結果等資訊。系統會從暫存中提取這些資料並返回。</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spcBef>
                <a:spcPts val="120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32f7f63223c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32f7f63223c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32f7f63223c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32f7f63223c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33460e512bb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33460e512bb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32f8b514ed0_5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32f8b514ed0_5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32fbefa51bd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32fbefa51bd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2cc3ae960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2cc3ae96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32cc3ae960d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32cc3ae960d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3354adce81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3354adce81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3345cdca25e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3345cdca25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32f7f6322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32f7f6322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32f7f63223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32f7f63223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32fbefa51bd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32fbefa51bd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32fbefa51b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32fbefa51b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2d95db7a5d3_5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 name="Google Shape;724;g2d95db7a5d3_5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2d95db7a5d3_8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2d95db7a5d3_8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32fbefa51bd_1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32fbefa51bd_1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2fbefa51b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2fbefa51b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32fbefa51bd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32fbefa51bd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2fbefa51bd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2fbefa51bd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1.財務資訊分散：</a:t>
            </a:r>
            <a:endParaRPr/>
          </a:p>
          <a:p>
            <a:pPr indent="0" lvl="0" marL="0" rtl="0" algn="l">
              <a:spcBef>
                <a:spcPts val="0"/>
              </a:spcBef>
              <a:spcAft>
                <a:spcPts val="0"/>
              </a:spcAft>
              <a:buNone/>
            </a:pPr>
            <a:r>
              <a:rPr lang="zh-TW"/>
              <a:t>數據來源可能分布在不同系統或格式</a:t>
            </a:r>
            <a:endParaRPr/>
          </a:p>
          <a:p>
            <a:pPr indent="0" lvl="0" marL="0" rtl="0" algn="l">
              <a:spcBef>
                <a:spcPts val="0"/>
              </a:spcBef>
              <a:spcAft>
                <a:spcPts val="0"/>
              </a:spcAft>
              <a:buNone/>
            </a:pPr>
            <a:r>
              <a:rPr lang="zh-TW"/>
              <a:t>手動整合耗時且容易出錯</a:t>
            </a:r>
            <a:endParaRPr/>
          </a:p>
          <a:p>
            <a:pPr indent="0" lvl="0" marL="0" rtl="0" algn="l">
              <a:spcBef>
                <a:spcPts val="0"/>
              </a:spcBef>
              <a:spcAft>
                <a:spcPts val="0"/>
              </a:spcAft>
              <a:buNone/>
            </a:pPr>
            <a:r>
              <a:rPr lang="zh-TW"/>
              <a:t>缺乏統一的數據標準和處理流程</a:t>
            </a:r>
            <a:endParaRPr/>
          </a:p>
          <a:p>
            <a:pPr indent="0" lvl="0" marL="0" rtl="0" algn="l">
              <a:spcBef>
                <a:spcPts val="0"/>
              </a:spcBef>
              <a:spcAft>
                <a:spcPts val="0"/>
              </a:spcAft>
              <a:buNone/>
            </a:pPr>
            <a:r>
              <a:t/>
            </a:r>
            <a:endParaRPr/>
          </a:p>
          <a:p>
            <a:pPr indent="0" lvl="0" marL="0" rtl="0" algn="l">
              <a:spcBef>
                <a:spcPts val="0"/>
              </a:spcBef>
              <a:spcAft>
                <a:spcPts val="0"/>
              </a:spcAft>
              <a:buNone/>
            </a:pPr>
            <a:r>
              <a:rPr lang="zh-TW"/>
              <a:t>2.財報分析門檻高的挑戰：</a:t>
            </a:r>
            <a:endParaRPr/>
          </a:p>
          <a:p>
            <a:pPr indent="0" lvl="0" marL="0" rtl="0" algn="l">
              <a:spcBef>
                <a:spcPts val="0"/>
              </a:spcBef>
              <a:spcAft>
                <a:spcPts val="0"/>
              </a:spcAft>
              <a:buNone/>
            </a:pPr>
            <a:r>
              <a:rPr lang="zh-TW"/>
              <a:t>需要專業的財務知識背景</a:t>
            </a:r>
            <a:endParaRPr/>
          </a:p>
          <a:p>
            <a:pPr indent="0" lvl="0" marL="0" rtl="0" algn="l">
              <a:spcBef>
                <a:spcPts val="0"/>
              </a:spcBef>
              <a:spcAft>
                <a:spcPts val="0"/>
              </a:spcAft>
              <a:buNone/>
            </a:pPr>
            <a:r>
              <a:rPr lang="zh-TW"/>
              <a:t>SQL 查詢要求技術門檻</a:t>
            </a:r>
            <a:endParaRPr/>
          </a:p>
          <a:p>
            <a:pPr indent="0" lvl="0" marL="0" rtl="0" algn="l">
              <a:spcBef>
                <a:spcPts val="0"/>
              </a:spcBef>
              <a:spcAft>
                <a:spcPts val="0"/>
              </a:spcAft>
              <a:buNone/>
            </a:pPr>
            <a:r>
              <a:rPr lang="zh-TW"/>
              <a:t>分析流程繁瑣且缺乏標準化</a:t>
            </a:r>
            <a:endParaRPr/>
          </a:p>
          <a:p>
            <a:pPr indent="0" lvl="0" marL="0" rtl="0" algn="l">
              <a:spcBef>
                <a:spcPts val="0"/>
              </a:spcBef>
              <a:spcAft>
                <a:spcPts val="0"/>
              </a:spcAft>
              <a:buNone/>
            </a:pPr>
            <a:r>
              <a:t/>
            </a:r>
            <a:endParaRPr/>
          </a:p>
          <a:p>
            <a:pPr indent="0" lvl="0" marL="0" rtl="0" algn="l">
              <a:spcBef>
                <a:spcPts val="0"/>
              </a:spcBef>
              <a:spcAft>
                <a:spcPts val="0"/>
              </a:spcAft>
              <a:buNone/>
            </a:pPr>
            <a:r>
              <a:rPr lang="zh-TW"/>
              <a:t>3.自動化程度不足：</a:t>
            </a:r>
            <a:endParaRPr/>
          </a:p>
          <a:p>
            <a:pPr indent="0" lvl="0" marL="0" rtl="0" algn="l">
              <a:spcBef>
                <a:spcPts val="0"/>
              </a:spcBef>
              <a:spcAft>
                <a:spcPts val="0"/>
              </a:spcAft>
              <a:buNone/>
            </a:pPr>
            <a:r>
              <a:rPr lang="zh-TW"/>
              <a:t>人工處理效率低下且易出錯</a:t>
            </a:r>
            <a:endParaRPr/>
          </a:p>
          <a:p>
            <a:pPr indent="0" lvl="0" marL="0" rtl="0" algn="l">
              <a:spcBef>
                <a:spcPts val="0"/>
              </a:spcBef>
              <a:spcAft>
                <a:spcPts val="0"/>
              </a:spcAft>
              <a:buNone/>
            </a:pPr>
            <a:r>
              <a:rPr lang="zh-TW"/>
              <a:t>重複性工作佔用大量人力</a:t>
            </a:r>
            <a:endParaRPr/>
          </a:p>
          <a:p>
            <a:pPr indent="0" lvl="0" marL="0" rtl="0" algn="l">
              <a:spcBef>
                <a:spcPts val="0"/>
              </a:spcBef>
              <a:spcAft>
                <a:spcPts val="0"/>
              </a:spcAft>
              <a:buNone/>
            </a:pPr>
            <a:r>
              <a:rPr lang="zh-TW"/>
              <a:t>無法進行即時大規模分析</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2fbefa51bd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2fbefa51bd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d9603be79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d9603be79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2fbefa51bd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2fbefa51bd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7.png"/><Relationship Id="rId4" Type="http://schemas.openxmlformats.org/officeDocument/2006/relationships/image" Target="../media/image3.png"/><Relationship Id="rId5"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hyperlink" Target="https://www.figma.com/design/OrF0vEgXvL33STVhaAoxzF/%E5%B0%88%E9%A1%8C?node-id=0-1&amp;t=eMpwjTySBx3Mxz3b-1" TargetMode="External"/><Relationship Id="rId11" Type="http://schemas.openxmlformats.org/officeDocument/2006/relationships/image" Target="../media/image20.png"/><Relationship Id="rId10" Type="http://schemas.openxmlformats.org/officeDocument/2006/relationships/image" Target="../media/image34.jpg"/><Relationship Id="rId9" Type="http://schemas.openxmlformats.org/officeDocument/2006/relationships/image" Target="../media/image27.png"/><Relationship Id="rId5" Type="http://schemas.openxmlformats.org/officeDocument/2006/relationships/hyperlink" Target="https://www.figma.com/design/OrF0vEgXvL33STVhaAoxzF/%E5%B0%88%E9%A1%8C?node-id=0-1&amp;t=eMpwjTySBx3Mxz3b-1" TargetMode="External"/><Relationship Id="rId6" Type="http://schemas.openxmlformats.org/officeDocument/2006/relationships/image" Target="../media/image13.png"/><Relationship Id="rId7" Type="http://schemas.openxmlformats.org/officeDocument/2006/relationships/image" Target="../media/image15.png"/><Relationship Id="rId8"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22.png"/><Relationship Id="rId5" Type="http://schemas.openxmlformats.org/officeDocument/2006/relationships/image" Target="../media/image24.png"/><Relationship Id="rId6" Type="http://schemas.openxmlformats.org/officeDocument/2006/relationships/image" Target="../media/image34.jpg"/><Relationship Id="rId7"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34.jpg"/><Relationship Id="rId5"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30.png"/><Relationship Id="rId4" Type="http://schemas.openxmlformats.org/officeDocument/2006/relationships/image" Target="../media/image34.jpg"/><Relationship Id="rId5"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41.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4.jpg"/><Relationship Id="rId7"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3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image" Target="../media/image56.png"/><Relationship Id="rId5" Type="http://schemas.openxmlformats.org/officeDocument/2006/relationships/image" Target="../media/image4.png"/><Relationship Id="rId6"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39.png"/><Relationship Id="rId5" Type="http://schemas.openxmlformats.org/officeDocument/2006/relationships/image" Target="../media/image4.png"/><Relationship Id="rId6" Type="http://schemas.openxmlformats.org/officeDocument/2006/relationships/image" Target="../media/image32.png"/><Relationship Id="rId7" Type="http://schemas.openxmlformats.org/officeDocument/2006/relationships/image" Target="../media/image3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38.png"/><Relationship Id="rId5" Type="http://schemas.openxmlformats.org/officeDocument/2006/relationships/image" Target="../media/image4.png"/><Relationship Id="rId6" Type="http://schemas.openxmlformats.org/officeDocument/2006/relationships/image" Target="../media/image32.png"/><Relationship Id="rId7"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8.png"/><Relationship Id="rId10" Type="http://schemas.openxmlformats.org/officeDocument/2006/relationships/image" Target="../media/image4.png"/><Relationship Id="rId9" Type="http://schemas.openxmlformats.org/officeDocument/2006/relationships/image" Target="../media/image14.png"/><Relationship Id="rId5" Type="http://schemas.openxmlformats.org/officeDocument/2006/relationships/image" Target="../media/image5.jpg"/><Relationship Id="rId6" Type="http://schemas.openxmlformats.org/officeDocument/2006/relationships/image" Target="../media/image34.jpg"/><Relationship Id="rId7" Type="http://schemas.openxmlformats.org/officeDocument/2006/relationships/image" Target="../media/image16.jpg"/><Relationship Id="rId8" Type="http://schemas.openxmlformats.org/officeDocument/2006/relationships/image" Target="../media/image3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49.png"/><Relationship Id="rId5" Type="http://schemas.openxmlformats.org/officeDocument/2006/relationships/image" Target="../media/image4.png"/><Relationship Id="rId6" Type="http://schemas.openxmlformats.org/officeDocument/2006/relationships/image" Target="../media/image32.png"/><Relationship Id="rId7" Type="http://schemas.openxmlformats.org/officeDocument/2006/relationships/image" Target="../media/image4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9.png"/><Relationship Id="rId4" Type="http://schemas.openxmlformats.org/officeDocument/2006/relationships/image" Target="../media/image35.png"/><Relationship Id="rId5" Type="http://schemas.openxmlformats.org/officeDocument/2006/relationships/image" Target="../media/image4.png"/><Relationship Id="rId6" Type="http://schemas.openxmlformats.org/officeDocument/2006/relationships/image" Target="../media/image3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3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image" Target="../media/image5.jpg"/><Relationship Id="rId5"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image" Target="../media/image74.png"/><Relationship Id="rId5" Type="http://schemas.openxmlformats.org/officeDocument/2006/relationships/image" Target="../media/image5.jpg"/><Relationship Id="rId6" Type="http://schemas.openxmlformats.org/officeDocument/2006/relationships/image" Target="../media/image3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9.png"/><Relationship Id="rId4" Type="http://schemas.openxmlformats.org/officeDocument/2006/relationships/image" Target="../media/image40.jpg"/><Relationship Id="rId5" Type="http://schemas.openxmlformats.org/officeDocument/2006/relationships/image" Target="../media/image45.jpg"/><Relationship Id="rId6" Type="http://schemas.openxmlformats.org/officeDocument/2006/relationships/image" Target="../media/image5.jpg"/><Relationship Id="rId7" Type="http://schemas.openxmlformats.org/officeDocument/2006/relationships/image" Target="../media/image3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9.png"/><Relationship Id="rId4" Type="http://schemas.openxmlformats.org/officeDocument/2006/relationships/image" Target="../media/image37.jpg"/><Relationship Id="rId5" Type="http://schemas.openxmlformats.org/officeDocument/2006/relationships/image" Target="../media/image5.jpg"/><Relationship Id="rId6" Type="http://schemas.openxmlformats.org/officeDocument/2006/relationships/image" Target="../media/image3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9.png"/><Relationship Id="rId4" Type="http://schemas.openxmlformats.org/officeDocument/2006/relationships/image" Target="../media/image43.jpg"/><Relationship Id="rId5" Type="http://schemas.openxmlformats.org/officeDocument/2006/relationships/image" Target="../media/image5.jpg"/><Relationship Id="rId6"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9.png"/><Relationship Id="rId4" Type="http://schemas.openxmlformats.org/officeDocument/2006/relationships/image" Target="../media/image5.jpg"/><Relationship Id="rId5" Type="http://schemas.openxmlformats.org/officeDocument/2006/relationships/image" Target="../media/image3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7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9.png"/><Relationship Id="rId4" Type="http://schemas.openxmlformats.org/officeDocument/2006/relationships/image" Target="../media/image16.jpg"/><Relationship Id="rId5" Type="http://schemas.openxmlformats.org/officeDocument/2006/relationships/image" Target="../media/image3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9.png"/><Relationship Id="rId4" Type="http://schemas.openxmlformats.org/officeDocument/2006/relationships/image" Target="../media/image46.png"/><Relationship Id="rId5" Type="http://schemas.openxmlformats.org/officeDocument/2006/relationships/image" Target="../media/image16.jpg"/><Relationship Id="rId6" Type="http://schemas.openxmlformats.org/officeDocument/2006/relationships/image" Target="../media/image3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9.png"/><Relationship Id="rId4" Type="http://schemas.openxmlformats.org/officeDocument/2006/relationships/image" Target="../media/image16.jpg"/><Relationship Id="rId5" Type="http://schemas.openxmlformats.org/officeDocument/2006/relationships/image" Target="../media/image32.png"/><Relationship Id="rId6" Type="http://schemas.openxmlformats.org/officeDocument/2006/relationships/image" Target="../media/image5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9.png"/><Relationship Id="rId4" Type="http://schemas.openxmlformats.org/officeDocument/2006/relationships/image" Target="../media/image68.jpg"/><Relationship Id="rId5" Type="http://schemas.openxmlformats.org/officeDocument/2006/relationships/image" Target="../media/image16.jpg"/><Relationship Id="rId6" Type="http://schemas.openxmlformats.org/officeDocument/2006/relationships/image" Target="../media/image3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9.png"/><Relationship Id="rId4" Type="http://schemas.openxmlformats.org/officeDocument/2006/relationships/image" Target="../media/image31.jpg"/><Relationship Id="rId5" Type="http://schemas.openxmlformats.org/officeDocument/2006/relationships/image" Target="../media/image32.png"/><Relationship Id="rId6" Type="http://schemas.openxmlformats.org/officeDocument/2006/relationships/image" Target="../media/image6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9.png"/><Relationship Id="rId4" Type="http://schemas.openxmlformats.org/officeDocument/2006/relationships/image" Target="../media/image44.png"/><Relationship Id="rId5" Type="http://schemas.openxmlformats.org/officeDocument/2006/relationships/image" Target="../media/image47.png"/><Relationship Id="rId6" Type="http://schemas.openxmlformats.org/officeDocument/2006/relationships/image" Target="../media/image31.jpg"/><Relationship Id="rId7" Type="http://schemas.openxmlformats.org/officeDocument/2006/relationships/image" Target="../media/image3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9.png"/><Relationship Id="rId4" Type="http://schemas.openxmlformats.org/officeDocument/2006/relationships/image" Target="../media/image54.png"/><Relationship Id="rId11" Type="http://schemas.openxmlformats.org/officeDocument/2006/relationships/image" Target="../media/image60.png"/><Relationship Id="rId10" Type="http://schemas.openxmlformats.org/officeDocument/2006/relationships/image" Target="../media/image32.png"/><Relationship Id="rId9" Type="http://schemas.openxmlformats.org/officeDocument/2006/relationships/image" Target="../media/image31.jpg"/><Relationship Id="rId5" Type="http://schemas.openxmlformats.org/officeDocument/2006/relationships/image" Target="../media/image48.png"/><Relationship Id="rId6" Type="http://schemas.openxmlformats.org/officeDocument/2006/relationships/image" Target="../media/image51.png"/><Relationship Id="rId7" Type="http://schemas.openxmlformats.org/officeDocument/2006/relationships/image" Target="../media/image52.png"/><Relationship Id="rId8" Type="http://schemas.openxmlformats.org/officeDocument/2006/relationships/image" Target="../media/image7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9.png"/><Relationship Id="rId4" Type="http://schemas.openxmlformats.org/officeDocument/2006/relationships/image" Target="../media/image31.jpg"/><Relationship Id="rId5" Type="http://schemas.openxmlformats.org/officeDocument/2006/relationships/image" Target="../media/image3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9.png"/><Relationship Id="rId4" Type="http://schemas.openxmlformats.org/officeDocument/2006/relationships/image" Target="../media/image31.jpg"/><Relationship Id="rId5" Type="http://schemas.openxmlformats.org/officeDocument/2006/relationships/image" Target="../media/image55.png"/><Relationship Id="rId6" Type="http://schemas.openxmlformats.org/officeDocument/2006/relationships/image" Target="../media/image65.png"/><Relationship Id="rId7" Type="http://schemas.openxmlformats.org/officeDocument/2006/relationships/image" Target="../media/image3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58.png"/><Relationship Id="rId6" Type="http://schemas.openxmlformats.org/officeDocument/2006/relationships/image" Target="../media/image5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58.png"/><Relationship Id="rId6" Type="http://schemas.openxmlformats.org/officeDocument/2006/relationships/image" Target="../media/image69.png"/><Relationship Id="rId7" Type="http://schemas.openxmlformats.org/officeDocument/2006/relationships/image" Target="../media/image57.png"/><Relationship Id="rId8" Type="http://schemas.openxmlformats.org/officeDocument/2006/relationships/image" Target="../media/image6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67.png"/><Relationship Id="rId6" Type="http://schemas.openxmlformats.org/officeDocument/2006/relationships/image" Target="../media/image5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image" Target="../media/image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 Id="rId3" Type="http://schemas.openxmlformats.org/officeDocument/2006/relationships/image" Target="../media/image9.png"/><Relationship Id="rId4" Type="http://schemas.openxmlformats.org/officeDocument/2006/relationships/image" Target="../media/image2.jpg"/><Relationship Id="rId5" Type="http://schemas.openxmlformats.org/officeDocument/2006/relationships/image" Target="../media/image58.png"/><Relationship Id="rId6" Type="http://schemas.openxmlformats.org/officeDocument/2006/relationships/image" Target="../media/image64.png"/><Relationship Id="rId7" Type="http://schemas.openxmlformats.org/officeDocument/2006/relationships/image" Target="../media/image6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 Id="rId3" Type="http://schemas.openxmlformats.org/officeDocument/2006/relationships/image" Target="../media/image9.png"/><Relationship Id="rId4" Type="http://schemas.openxmlformats.org/officeDocument/2006/relationships/image" Target="../media/image2.jpg"/><Relationship Id="rId5" Type="http://schemas.openxmlformats.org/officeDocument/2006/relationships/image" Target="../media/image58.png"/><Relationship Id="rId6" Type="http://schemas.openxmlformats.org/officeDocument/2006/relationships/image" Target="../media/image63.png"/><Relationship Id="rId7" Type="http://schemas.openxmlformats.org/officeDocument/2006/relationships/image" Target="../media/image6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image" Target="../media/image9.png"/><Relationship Id="rId4" Type="http://schemas.openxmlformats.org/officeDocument/2006/relationships/image" Target="../media/image71.png"/><Relationship Id="rId5" Type="http://schemas.openxmlformats.org/officeDocument/2006/relationships/image" Target="../media/image2.jpg"/><Relationship Id="rId6" Type="http://schemas.openxmlformats.org/officeDocument/2006/relationships/image" Target="../media/image58.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 Id="rId3" Type="http://schemas.openxmlformats.org/officeDocument/2006/relationships/image" Target="../media/image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9.png"/><Relationship Id="rId4" Type="http://schemas.openxmlformats.org/officeDocument/2006/relationships/image" Target="../media/image7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2.jpg"/><Relationship Id="rId5" Type="http://schemas.openxmlformats.org/officeDocument/2006/relationships/image" Target="../media/image10.png"/><Relationship Id="rId6" Type="http://schemas.openxmlformats.org/officeDocument/2006/relationships/hyperlink" Target="http://drive.google.com/file/d/12WeRgxWvzewE5eFe4Sen0XA0vblXvolI/view" TargetMode="External"/><Relationship Id="rId7" Type="http://schemas.openxmlformats.org/officeDocument/2006/relationships/image" Target="../media/image1.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2.jpg"/><Relationship Id="rId5" Type="http://schemas.openxmlformats.org/officeDocument/2006/relationships/image" Target="../media/image10.png"/><Relationship Id="rId6"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9.png"/><Relationship Id="rId5" Type="http://schemas.openxmlformats.org/officeDocument/2006/relationships/image" Target="../media/image2.jpg"/><Relationship Id="rId6" Type="http://schemas.openxmlformats.org/officeDocument/2006/relationships/image" Target="../media/image10.png"/><Relationship Id="rId7"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hyperlink" Target="http://drive.google.com/file/d/18hejNkt5PrBb1Ki1r-q0mtkJNA-eY7s6/view" TargetMode="External"/><Relationship Id="rId5" Type="http://schemas.openxmlformats.org/officeDocument/2006/relationships/image" Target="../media/image2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3995" cy="5143500"/>
          </a:xfrm>
          <a:prstGeom prst="rect">
            <a:avLst/>
          </a:prstGeom>
          <a:noFill/>
          <a:ln>
            <a:noFill/>
          </a:ln>
        </p:spPr>
      </p:pic>
      <p:sp>
        <p:nvSpPr>
          <p:cNvPr id="55" name="Google Shape;55;p13"/>
          <p:cNvSpPr txBox="1"/>
          <p:nvPr/>
        </p:nvSpPr>
        <p:spPr>
          <a:xfrm>
            <a:off x="5751150" y="1464125"/>
            <a:ext cx="11388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2400">
                <a:solidFill>
                  <a:srgbClr val="40A6A9"/>
                </a:solidFill>
              </a:rPr>
              <a:t>第三組</a:t>
            </a:r>
            <a:endParaRPr sz="2400">
              <a:solidFill>
                <a:srgbClr val="40A6A9"/>
              </a:solidFill>
            </a:endParaRPr>
          </a:p>
        </p:txBody>
      </p:sp>
      <p:sp>
        <p:nvSpPr>
          <p:cNvPr id="56" name="Google Shape;56;p13"/>
          <p:cNvSpPr txBox="1"/>
          <p:nvPr/>
        </p:nvSpPr>
        <p:spPr>
          <a:xfrm>
            <a:off x="1809750" y="1984650"/>
            <a:ext cx="5080200" cy="869400"/>
          </a:xfrm>
          <a:prstGeom prst="rect">
            <a:avLst/>
          </a:prstGeom>
          <a:noFill/>
          <a:ln>
            <a:noFill/>
          </a:ln>
        </p:spPr>
        <p:txBody>
          <a:bodyPr anchorCtr="0" anchor="t" bIns="91425" lIns="91425" spcFirstLastPara="1" rIns="91425" wrap="square" tIns="91425">
            <a:noAutofit/>
          </a:bodyPr>
          <a:lstStyle/>
          <a:p>
            <a:pPr indent="0" lvl="0" marL="0" rtl="0" algn="r">
              <a:lnSpc>
                <a:spcPct val="90000"/>
              </a:lnSpc>
              <a:spcBef>
                <a:spcPts val="0"/>
              </a:spcBef>
              <a:spcAft>
                <a:spcPts val="0"/>
              </a:spcAft>
              <a:buClr>
                <a:srgbClr val="B80E0F"/>
              </a:buClr>
              <a:buSzPts val="8000"/>
              <a:buFont typeface="Impact"/>
              <a:buNone/>
            </a:pPr>
            <a:r>
              <a:rPr lang="zh-TW" sz="4800">
                <a:solidFill>
                  <a:srgbClr val="3C6598"/>
                </a:solidFill>
              </a:rPr>
              <a:t>FinVision</a:t>
            </a:r>
            <a:r>
              <a:rPr lang="zh-TW" sz="4800">
                <a:solidFill>
                  <a:schemeClr val="dk1"/>
                </a:solidFill>
              </a:rPr>
              <a:t>AI</a:t>
            </a:r>
            <a:endParaRPr sz="4800">
              <a:solidFill>
                <a:schemeClr val="dk1"/>
              </a:solidFill>
            </a:endParaRPr>
          </a:p>
        </p:txBody>
      </p:sp>
      <p:sp>
        <p:nvSpPr>
          <p:cNvPr id="57" name="Google Shape;57;p13"/>
          <p:cNvSpPr txBox="1"/>
          <p:nvPr/>
        </p:nvSpPr>
        <p:spPr>
          <a:xfrm>
            <a:off x="1809750" y="2786775"/>
            <a:ext cx="5080200" cy="416400"/>
          </a:xfrm>
          <a:prstGeom prst="rect">
            <a:avLst/>
          </a:prstGeom>
          <a:noFill/>
          <a:ln>
            <a:noFill/>
          </a:ln>
        </p:spPr>
        <p:txBody>
          <a:bodyPr anchorCtr="0" anchor="t" bIns="91425" lIns="91425" spcFirstLastPara="1" rIns="91425" wrap="square" tIns="91425">
            <a:noAutofit/>
          </a:bodyPr>
          <a:lstStyle/>
          <a:p>
            <a:pPr indent="0" lvl="0" marL="0" rtl="0" algn="r">
              <a:lnSpc>
                <a:spcPct val="120000"/>
              </a:lnSpc>
              <a:spcBef>
                <a:spcPts val="1000"/>
              </a:spcBef>
              <a:spcAft>
                <a:spcPts val="0"/>
              </a:spcAft>
              <a:buNone/>
            </a:pPr>
            <a:r>
              <a:rPr lang="zh-TW" sz="2400">
                <a:solidFill>
                  <a:srgbClr val="7F7F7F"/>
                </a:solidFill>
                <a:latin typeface="Impact"/>
                <a:ea typeface="Impact"/>
                <a:cs typeface="Impact"/>
                <a:sym typeface="Impact"/>
              </a:rPr>
              <a:t>戎孝濬｜朱威丞｜張祥逸｜林昱呈｜張育昇｜李沛諭</a:t>
            </a:r>
            <a:r>
              <a:rPr lang="zh-TW" sz="2400">
                <a:solidFill>
                  <a:srgbClr val="7F7F7F"/>
                </a:solidFill>
                <a:latin typeface="Impact"/>
                <a:ea typeface="Impact"/>
                <a:cs typeface="Impact"/>
                <a:sym typeface="Impact"/>
              </a:rPr>
              <a:t>｜許瑋倫</a:t>
            </a:r>
            <a:endParaRPr sz="2400">
              <a:solidFill>
                <a:srgbClr val="595959"/>
              </a:solidFill>
            </a:endParaRPr>
          </a:p>
        </p:txBody>
      </p:sp>
      <p:sp>
        <p:nvSpPr>
          <p:cNvPr id="58" name="Google Shape;58;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59" name="Google Shape;59;p13"/>
          <p:cNvPicPr preferRelativeResize="0"/>
          <p:nvPr/>
        </p:nvPicPr>
        <p:blipFill>
          <a:blip r:embed="rId4">
            <a:alphaModFix/>
          </a:blip>
          <a:stretch>
            <a:fillRect/>
          </a:stretch>
        </p:blipFill>
        <p:spPr>
          <a:xfrm>
            <a:off x="742950" y="1380549"/>
            <a:ext cx="1515352" cy="1392801"/>
          </a:xfrm>
          <a:prstGeom prst="rect">
            <a:avLst/>
          </a:prstGeom>
          <a:noFill/>
          <a:ln>
            <a:noFill/>
          </a:ln>
        </p:spPr>
      </p:pic>
      <p:pic>
        <p:nvPicPr>
          <p:cNvPr id="60" name="Google Shape;60;p13"/>
          <p:cNvPicPr preferRelativeResize="0"/>
          <p:nvPr/>
        </p:nvPicPr>
        <p:blipFill rotWithShape="1">
          <a:blip r:embed="rId5">
            <a:alphaModFix/>
          </a:blip>
          <a:srcRect b="0" l="79" r="89" t="0"/>
          <a:stretch/>
        </p:blipFill>
        <p:spPr>
          <a:xfrm>
            <a:off x="1962161" y="235940"/>
            <a:ext cx="3663710" cy="23567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pic>
        <p:nvPicPr>
          <p:cNvPr id="177" name="Google Shape;177;p22"/>
          <p:cNvPicPr preferRelativeResize="0"/>
          <p:nvPr/>
        </p:nvPicPr>
        <p:blipFill>
          <a:blip r:embed="rId3">
            <a:alphaModFix/>
          </a:blip>
          <a:stretch>
            <a:fillRect/>
          </a:stretch>
        </p:blipFill>
        <p:spPr>
          <a:xfrm>
            <a:off x="0" y="0"/>
            <a:ext cx="9144000" cy="5143505"/>
          </a:xfrm>
          <a:prstGeom prst="rect">
            <a:avLst/>
          </a:prstGeom>
          <a:noFill/>
          <a:ln>
            <a:noFill/>
          </a:ln>
        </p:spPr>
      </p:pic>
      <p:sp>
        <p:nvSpPr>
          <p:cNvPr id="178" name="Google Shape;178;p22"/>
          <p:cNvSpPr txBox="1"/>
          <p:nvPr/>
        </p:nvSpPr>
        <p:spPr>
          <a:xfrm>
            <a:off x="621850" y="306150"/>
            <a:ext cx="12600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UI規劃</a:t>
            </a:r>
            <a:endParaRPr b="1" sz="2400">
              <a:solidFill>
                <a:srgbClr val="000000"/>
              </a:solidFill>
            </a:endParaRPr>
          </a:p>
        </p:txBody>
      </p:sp>
      <p:sp>
        <p:nvSpPr>
          <p:cNvPr id="179" name="Google Shape;17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180" name="Google Shape;180;p22">
            <a:hlinkClick r:id="rId4"/>
          </p:cNvPr>
          <p:cNvSpPr txBox="1"/>
          <p:nvPr/>
        </p:nvSpPr>
        <p:spPr>
          <a:xfrm>
            <a:off x="1697250" y="1151813"/>
            <a:ext cx="1001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800" u="sng">
                <a:solidFill>
                  <a:schemeClr val="hlink"/>
                </a:solidFill>
                <a:hlinkClick r:id="rId5"/>
              </a:rPr>
              <a:t>Figma</a:t>
            </a:r>
            <a:endParaRPr sz="1800">
              <a:solidFill>
                <a:schemeClr val="dk2"/>
              </a:solidFill>
            </a:endParaRPr>
          </a:p>
        </p:txBody>
      </p:sp>
      <p:pic>
        <p:nvPicPr>
          <p:cNvPr id="181" name="Google Shape;181;p22"/>
          <p:cNvPicPr preferRelativeResize="0"/>
          <p:nvPr/>
        </p:nvPicPr>
        <p:blipFill>
          <a:blip r:embed="rId6">
            <a:alphaModFix/>
          </a:blip>
          <a:stretch>
            <a:fillRect/>
          </a:stretch>
        </p:blipFill>
        <p:spPr>
          <a:xfrm>
            <a:off x="621850" y="844950"/>
            <a:ext cx="1075400" cy="1075425"/>
          </a:xfrm>
          <a:prstGeom prst="rect">
            <a:avLst/>
          </a:prstGeom>
          <a:noFill/>
          <a:ln>
            <a:noFill/>
          </a:ln>
        </p:spPr>
      </p:pic>
      <p:pic>
        <p:nvPicPr>
          <p:cNvPr id="182" name="Google Shape;182;p22"/>
          <p:cNvPicPr preferRelativeResize="0"/>
          <p:nvPr/>
        </p:nvPicPr>
        <p:blipFill>
          <a:blip r:embed="rId7">
            <a:alphaModFix/>
          </a:blip>
          <a:stretch>
            <a:fillRect/>
          </a:stretch>
        </p:blipFill>
        <p:spPr>
          <a:xfrm>
            <a:off x="2953367" y="306150"/>
            <a:ext cx="4502400" cy="2540700"/>
          </a:xfrm>
          <a:prstGeom prst="roundRect">
            <a:avLst>
              <a:gd fmla="val 16667" name="adj"/>
            </a:avLst>
          </a:prstGeom>
          <a:noFill/>
          <a:ln>
            <a:noFill/>
          </a:ln>
          <a:effectLst>
            <a:outerShdw blurRad="614363" rotWithShape="0" algn="bl" dir="5400000" dist="238125">
              <a:srgbClr val="001080">
                <a:alpha val="10000"/>
              </a:srgbClr>
            </a:outerShdw>
          </a:effectLst>
        </p:spPr>
      </p:pic>
      <p:pic>
        <p:nvPicPr>
          <p:cNvPr id="183" name="Google Shape;183;p22"/>
          <p:cNvPicPr preferRelativeResize="0"/>
          <p:nvPr/>
        </p:nvPicPr>
        <p:blipFill rotWithShape="1">
          <a:blip r:embed="rId8">
            <a:alphaModFix/>
          </a:blip>
          <a:srcRect b="0" l="159" r="159" t="0"/>
          <a:stretch/>
        </p:blipFill>
        <p:spPr>
          <a:xfrm>
            <a:off x="864950" y="1996586"/>
            <a:ext cx="4711800" cy="2658900"/>
          </a:xfrm>
          <a:prstGeom prst="roundRect">
            <a:avLst>
              <a:gd fmla="val 16667" name="adj"/>
            </a:avLst>
          </a:prstGeom>
          <a:noFill/>
          <a:ln>
            <a:noFill/>
          </a:ln>
          <a:effectLst>
            <a:outerShdw blurRad="614363" rotWithShape="0" algn="bl" dir="5400000" dist="238125">
              <a:srgbClr val="001080">
                <a:alpha val="10000"/>
              </a:srgbClr>
            </a:outerShdw>
          </a:effectLst>
        </p:spPr>
      </p:pic>
      <p:pic>
        <p:nvPicPr>
          <p:cNvPr id="184" name="Google Shape;184;p22"/>
          <p:cNvPicPr preferRelativeResize="0"/>
          <p:nvPr/>
        </p:nvPicPr>
        <p:blipFill rotWithShape="1">
          <a:blip r:embed="rId9">
            <a:alphaModFix/>
          </a:blip>
          <a:srcRect b="0" l="159" r="159" t="0"/>
          <a:stretch/>
        </p:blipFill>
        <p:spPr>
          <a:xfrm>
            <a:off x="3909203" y="1540358"/>
            <a:ext cx="4711800" cy="2658900"/>
          </a:xfrm>
          <a:prstGeom prst="roundRect">
            <a:avLst>
              <a:gd fmla="val 16667" name="adj"/>
            </a:avLst>
          </a:prstGeom>
          <a:noFill/>
          <a:ln>
            <a:noFill/>
          </a:ln>
          <a:effectLst>
            <a:outerShdw blurRad="614363" rotWithShape="0" algn="bl" dir="5400000" dist="238125">
              <a:srgbClr val="001080">
                <a:alpha val="10000"/>
              </a:srgbClr>
            </a:outerShdw>
          </a:effectLst>
        </p:spPr>
      </p:pic>
      <p:sp>
        <p:nvSpPr>
          <p:cNvPr id="185" name="Google Shape;185;p22"/>
          <p:cNvSpPr txBox="1"/>
          <p:nvPr/>
        </p:nvSpPr>
        <p:spPr>
          <a:xfrm>
            <a:off x="8358725" y="762350"/>
            <a:ext cx="5919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許瑋倫</a:t>
            </a:r>
            <a:endParaRPr sz="900">
              <a:solidFill>
                <a:schemeClr val="dk1"/>
              </a:solidFill>
            </a:endParaRPr>
          </a:p>
        </p:txBody>
      </p:sp>
      <p:pic>
        <p:nvPicPr>
          <p:cNvPr id="186" name="Google Shape;186;p22"/>
          <p:cNvPicPr preferRelativeResize="0"/>
          <p:nvPr/>
        </p:nvPicPr>
        <p:blipFill rotWithShape="1">
          <a:blip r:embed="rId10">
            <a:alphaModFix/>
          </a:blip>
          <a:srcRect b="20274" l="79" r="89" t="4858"/>
          <a:stretch/>
        </p:blipFill>
        <p:spPr>
          <a:xfrm>
            <a:off x="8242150" y="60363"/>
            <a:ext cx="756000" cy="756000"/>
          </a:xfrm>
          <a:prstGeom prst="ellipse">
            <a:avLst/>
          </a:prstGeom>
          <a:noFill/>
          <a:ln>
            <a:noFill/>
          </a:ln>
        </p:spPr>
      </p:pic>
      <p:pic>
        <p:nvPicPr>
          <p:cNvPr id="187" name="Google Shape;187;p22"/>
          <p:cNvPicPr preferRelativeResize="0"/>
          <p:nvPr/>
        </p:nvPicPr>
        <p:blipFill>
          <a:blip r:embed="rId11">
            <a:alphaModFix/>
          </a:blip>
          <a:stretch>
            <a:fillRect/>
          </a:stretch>
        </p:blipFill>
        <p:spPr>
          <a:xfrm>
            <a:off x="-18134" y="4566674"/>
            <a:ext cx="8839200" cy="781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23"/>
          <p:cNvPicPr preferRelativeResize="0"/>
          <p:nvPr/>
        </p:nvPicPr>
        <p:blipFill>
          <a:blip r:embed="rId3">
            <a:alphaModFix/>
          </a:blip>
          <a:stretch>
            <a:fillRect/>
          </a:stretch>
        </p:blipFill>
        <p:spPr>
          <a:xfrm>
            <a:off x="0" y="0"/>
            <a:ext cx="9144000" cy="5143505"/>
          </a:xfrm>
          <a:prstGeom prst="rect">
            <a:avLst/>
          </a:prstGeom>
          <a:noFill/>
          <a:ln>
            <a:noFill/>
          </a:ln>
        </p:spPr>
      </p:pic>
      <p:sp>
        <p:nvSpPr>
          <p:cNvPr id="193" name="Google Shape;193;p23"/>
          <p:cNvSpPr txBox="1"/>
          <p:nvPr/>
        </p:nvSpPr>
        <p:spPr>
          <a:xfrm>
            <a:off x="621850" y="306150"/>
            <a:ext cx="39501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實現技術-</a:t>
            </a:r>
            <a:r>
              <a:rPr b="1" lang="zh-TW" sz="2400">
                <a:solidFill>
                  <a:srgbClr val="242424"/>
                </a:solidFill>
                <a:highlight>
                  <a:srgbClr val="FFFFFF"/>
                </a:highlight>
              </a:rPr>
              <a:t>Typescript</a:t>
            </a:r>
            <a:endParaRPr b="1" sz="2400"/>
          </a:p>
        </p:txBody>
      </p:sp>
      <p:sp>
        <p:nvSpPr>
          <p:cNvPr id="194" name="Google Shape;194;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195" name="Google Shape;195;p23"/>
          <p:cNvPicPr preferRelativeResize="0"/>
          <p:nvPr/>
        </p:nvPicPr>
        <p:blipFill>
          <a:blip r:embed="rId4">
            <a:alphaModFix/>
          </a:blip>
          <a:stretch>
            <a:fillRect/>
          </a:stretch>
        </p:blipFill>
        <p:spPr>
          <a:xfrm>
            <a:off x="4426800" y="309250"/>
            <a:ext cx="3452475" cy="4134755"/>
          </a:xfrm>
          <a:prstGeom prst="rect">
            <a:avLst/>
          </a:prstGeom>
          <a:noFill/>
          <a:ln>
            <a:noFill/>
          </a:ln>
        </p:spPr>
      </p:pic>
      <p:pic>
        <p:nvPicPr>
          <p:cNvPr id="196" name="Google Shape;196;p23"/>
          <p:cNvPicPr preferRelativeResize="0"/>
          <p:nvPr/>
        </p:nvPicPr>
        <p:blipFill>
          <a:blip r:embed="rId5">
            <a:alphaModFix/>
          </a:blip>
          <a:stretch>
            <a:fillRect/>
          </a:stretch>
        </p:blipFill>
        <p:spPr>
          <a:xfrm>
            <a:off x="621850" y="1355900"/>
            <a:ext cx="1414596" cy="1215850"/>
          </a:xfrm>
          <a:prstGeom prst="rect">
            <a:avLst/>
          </a:prstGeom>
          <a:noFill/>
          <a:ln>
            <a:noFill/>
          </a:ln>
        </p:spPr>
      </p:pic>
      <p:sp>
        <p:nvSpPr>
          <p:cNvPr id="197" name="Google Shape;197;p23"/>
          <p:cNvSpPr txBox="1"/>
          <p:nvPr/>
        </p:nvSpPr>
        <p:spPr>
          <a:xfrm>
            <a:off x="8358725" y="762350"/>
            <a:ext cx="5919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許瑋倫</a:t>
            </a:r>
            <a:endParaRPr sz="900">
              <a:solidFill>
                <a:schemeClr val="dk1"/>
              </a:solidFill>
            </a:endParaRPr>
          </a:p>
        </p:txBody>
      </p:sp>
      <p:pic>
        <p:nvPicPr>
          <p:cNvPr id="198" name="Google Shape;198;p23"/>
          <p:cNvPicPr preferRelativeResize="0"/>
          <p:nvPr/>
        </p:nvPicPr>
        <p:blipFill rotWithShape="1">
          <a:blip r:embed="rId6">
            <a:alphaModFix/>
          </a:blip>
          <a:srcRect b="20274" l="79" r="89" t="4858"/>
          <a:stretch/>
        </p:blipFill>
        <p:spPr>
          <a:xfrm>
            <a:off x="8242150" y="60363"/>
            <a:ext cx="756000" cy="756000"/>
          </a:xfrm>
          <a:prstGeom prst="ellipse">
            <a:avLst/>
          </a:prstGeom>
          <a:noFill/>
          <a:ln>
            <a:noFill/>
          </a:ln>
        </p:spPr>
      </p:pic>
      <p:sp>
        <p:nvSpPr>
          <p:cNvPr id="199" name="Google Shape;199;p23"/>
          <p:cNvSpPr txBox="1"/>
          <p:nvPr/>
        </p:nvSpPr>
        <p:spPr>
          <a:xfrm>
            <a:off x="441975" y="3157000"/>
            <a:ext cx="35844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sz="1100">
                <a:solidFill>
                  <a:schemeClr val="dk1"/>
                </a:solidFill>
              </a:rPr>
              <a:t>主要用來提升 JavaScript 的開發體驗與可維護性</a:t>
            </a:r>
            <a:r>
              <a:rPr lang="zh-TW" sz="1100">
                <a:solidFill>
                  <a:schemeClr val="dk1"/>
                </a:solidFill>
              </a:rPr>
              <a:t>。</a:t>
            </a:r>
            <a:endParaRPr sz="1800">
              <a:solidFill>
                <a:schemeClr val="dk2"/>
              </a:solidFill>
            </a:endParaRPr>
          </a:p>
        </p:txBody>
      </p:sp>
      <p:pic>
        <p:nvPicPr>
          <p:cNvPr id="200" name="Google Shape;200;p23"/>
          <p:cNvPicPr preferRelativeResize="0"/>
          <p:nvPr/>
        </p:nvPicPr>
        <p:blipFill>
          <a:blip r:embed="rId7">
            <a:alphaModFix/>
          </a:blip>
          <a:stretch>
            <a:fillRect/>
          </a:stretch>
        </p:blipFill>
        <p:spPr>
          <a:xfrm>
            <a:off x="0" y="4570488"/>
            <a:ext cx="8839200" cy="781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24"/>
          <p:cNvPicPr preferRelativeResize="0"/>
          <p:nvPr/>
        </p:nvPicPr>
        <p:blipFill>
          <a:blip r:embed="rId3">
            <a:alphaModFix/>
          </a:blip>
          <a:stretch>
            <a:fillRect/>
          </a:stretch>
        </p:blipFill>
        <p:spPr>
          <a:xfrm>
            <a:off x="0" y="0"/>
            <a:ext cx="9144000" cy="5143505"/>
          </a:xfrm>
          <a:prstGeom prst="rect">
            <a:avLst/>
          </a:prstGeom>
          <a:noFill/>
          <a:ln>
            <a:noFill/>
          </a:ln>
        </p:spPr>
      </p:pic>
      <p:sp>
        <p:nvSpPr>
          <p:cNvPr id="206" name="Google Shape;206;p24"/>
          <p:cNvSpPr txBox="1"/>
          <p:nvPr/>
        </p:nvSpPr>
        <p:spPr>
          <a:xfrm>
            <a:off x="621850" y="306150"/>
            <a:ext cx="47013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solidFill>
                  <a:srgbClr val="242424"/>
                </a:solidFill>
                <a:highlight>
                  <a:srgbClr val="FFFFFF"/>
                </a:highlight>
              </a:rPr>
              <a:t>Typescript與 JavaScript 的差異</a:t>
            </a:r>
            <a:endParaRPr b="1" sz="2400"/>
          </a:p>
        </p:txBody>
      </p:sp>
      <p:sp>
        <p:nvSpPr>
          <p:cNvPr id="207" name="Google Shape;207;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208" name="Google Shape;208;p24"/>
          <p:cNvSpPr txBox="1"/>
          <p:nvPr/>
        </p:nvSpPr>
        <p:spPr>
          <a:xfrm>
            <a:off x="8358725" y="762350"/>
            <a:ext cx="5919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許瑋倫</a:t>
            </a:r>
            <a:endParaRPr sz="900">
              <a:solidFill>
                <a:schemeClr val="dk1"/>
              </a:solidFill>
            </a:endParaRPr>
          </a:p>
        </p:txBody>
      </p:sp>
      <p:pic>
        <p:nvPicPr>
          <p:cNvPr id="209" name="Google Shape;209;p24"/>
          <p:cNvPicPr preferRelativeResize="0"/>
          <p:nvPr/>
        </p:nvPicPr>
        <p:blipFill rotWithShape="1">
          <a:blip r:embed="rId4">
            <a:alphaModFix/>
          </a:blip>
          <a:srcRect b="20274" l="79" r="89" t="4858"/>
          <a:stretch/>
        </p:blipFill>
        <p:spPr>
          <a:xfrm>
            <a:off x="8242150" y="60363"/>
            <a:ext cx="756000" cy="756000"/>
          </a:xfrm>
          <a:prstGeom prst="ellipse">
            <a:avLst/>
          </a:prstGeom>
          <a:noFill/>
          <a:ln>
            <a:noFill/>
          </a:ln>
        </p:spPr>
      </p:pic>
      <p:graphicFrame>
        <p:nvGraphicFramePr>
          <p:cNvPr id="210" name="Google Shape;210;p24"/>
          <p:cNvGraphicFramePr/>
          <p:nvPr/>
        </p:nvGraphicFramePr>
        <p:xfrm>
          <a:off x="952500" y="1330000"/>
          <a:ext cx="3000000" cy="3000000"/>
        </p:xfrm>
        <a:graphic>
          <a:graphicData uri="http://schemas.openxmlformats.org/drawingml/2006/table">
            <a:tbl>
              <a:tblPr>
                <a:noFill/>
                <a:tableStyleId>{677B23D7-9F93-4C9C-B63D-D01BD72BC635}</a:tableStyleId>
              </a:tblPr>
              <a:tblGrid>
                <a:gridCol w="2413000"/>
                <a:gridCol w="2413000"/>
                <a:gridCol w="2413000"/>
              </a:tblGrid>
              <a:tr h="381000">
                <a:tc>
                  <a:txBody>
                    <a:bodyPr/>
                    <a:lstStyle/>
                    <a:p>
                      <a:pPr indent="0" lvl="0" marL="0" rtl="0" algn="l">
                        <a:spcBef>
                          <a:spcPts val="0"/>
                        </a:spcBef>
                        <a:spcAft>
                          <a:spcPts val="0"/>
                        </a:spcAft>
                        <a:buNone/>
                      </a:pPr>
                      <a:r>
                        <a:t/>
                      </a:r>
                      <a:endParaRPr sz="2400"/>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tcPr>
                </a:tc>
                <a:tc>
                  <a:txBody>
                    <a:bodyPr/>
                    <a:lstStyle/>
                    <a:p>
                      <a:pPr indent="0" lvl="0" marL="0" rtl="0" algn="l">
                        <a:lnSpc>
                          <a:spcPct val="90000"/>
                        </a:lnSpc>
                        <a:spcBef>
                          <a:spcPts val="0"/>
                        </a:spcBef>
                        <a:spcAft>
                          <a:spcPts val="0"/>
                        </a:spcAft>
                        <a:buClr>
                          <a:schemeClr val="dk1"/>
                        </a:buClr>
                        <a:buSzPts val="1100"/>
                        <a:buFont typeface="Arial"/>
                        <a:buNone/>
                      </a:pPr>
                      <a:r>
                        <a:rPr b="1" lang="zh-TW" sz="2400">
                          <a:solidFill>
                            <a:srgbClr val="242424"/>
                          </a:solidFill>
                        </a:rPr>
                        <a:t>Typescript</a:t>
                      </a:r>
                      <a:endParaRPr sz="2400"/>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3C6598">
                        <a:alpha val="29560"/>
                      </a:srgbClr>
                    </a:solidFill>
                  </a:tcPr>
                </a:tc>
                <a:tc>
                  <a:txBody>
                    <a:bodyPr/>
                    <a:lstStyle/>
                    <a:p>
                      <a:pPr indent="0" lvl="0" marL="0" rtl="0" algn="l">
                        <a:lnSpc>
                          <a:spcPct val="90000"/>
                        </a:lnSpc>
                        <a:spcBef>
                          <a:spcPts val="0"/>
                        </a:spcBef>
                        <a:spcAft>
                          <a:spcPts val="0"/>
                        </a:spcAft>
                        <a:buClr>
                          <a:schemeClr val="dk1"/>
                        </a:buClr>
                        <a:buSzPts val="1100"/>
                        <a:buFont typeface="Arial"/>
                        <a:buNone/>
                      </a:pPr>
                      <a:r>
                        <a:rPr b="1" lang="zh-TW" sz="2400">
                          <a:solidFill>
                            <a:srgbClr val="242424"/>
                          </a:solidFill>
                        </a:rPr>
                        <a:t>JavaScript</a:t>
                      </a:r>
                      <a:endParaRPr sz="2400"/>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3C6598">
                        <a:alpha val="29560"/>
                      </a:srgbClr>
                    </a:solidFill>
                  </a:tcPr>
                </a:tc>
              </a:tr>
              <a:tr h="381000">
                <a:tc>
                  <a:txBody>
                    <a:bodyPr/>
                    <a:lstStyle/>
                    <a:p>
                      <a:pPr indent="0" lvl="0" marL="0" rtl="0" algn="l">
                        <a:spcBef>
                          <a:spcPts val="0"/>
                        </a:spcBef>
                        <a:spcAft>
                          <a:spcPts val="0"/>
                        </a:spcAft>
                        <a:buNone/>
                      </a:pPr>
                      <a:r>
                        <a:rPr lang="zh-TW"/>
                        <a:t>型別系統</a:t>
                      </a:r>
                      <a:endParaRPr/>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3C6598">
                        <a:alpha val="16350"/>
                      </a:srgbClr>
                    </a:solidFill>
                  </a:tcPr>
                </a:tc>
                <a:tc>
                  <a:txBody>
                    <a:bodyPr/>
                    <a:lstStyle/>
                    <a:p>
                      <a:pPr indent="0" lvl="0" marL="0" rtl="0" algn="l">
                        <a:spcBef>
                          <a:spcPts val="0"/>
                        </a:spcBef>
                        <a:spcAft>
                          <a:spcPts val="0"/>
                        </a:spcAft>
                        <a:buNone/>
                      </a:pPr>
                      <a:r>
                        <a:rPr lang="zh-TW"/>
                        <a:t>靜態型別（可選）</a:t>
                      </a:r>
                      <a:endParaRPr/>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3C6598">
                        <a:alpha val="16350"/>
                      </a:srgbClr>
                    </a:solidFill>
                  </a:tcPr>
                </a:tc>
                <a:tc>
                  <a:txBody>
                    <a:bodyPr/>
                    <a:lstStyle/>
                    <a:p>
                      <a:pPr indent="0" lvl="0" marL="0" rtl="0" algn="l">
                        <a:spcBef>
                          <a:spcPts val="0"/>
                        </a:spcBef>
                        <a:spcAft>
                          <a:spcPts val="0"/>
                        </a:spcAft>
                        <a:buNone/>
                      </a:pPr>
                      <a:r>
                        <a:rPr lang="zh-TW"/>
                        <a:t>動態型別</a:t>
                      </a:r>
                      <a:endParaRPr/>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3C6598">
                        <a:alpha val="16350"/>
                      </a:srgbClr>
                    </a:solidFill>
                  </a:tcPr>
                </a:tc>
              </a:tr>
              <a:tr h="381000">
                <a:tc>
                  <a:txBody>
                    <a:bodyPr/>
                    <a:lstStyle/>
                    <a:p>
                      <a:pPr indent="0" lvl="0" marL="0" rtl="0" algn="l">
                        <a:spcBef>
                          <a:spcPts val="0"/>
                        </a:spcBef>
                        <a:spcAft>
                          <a:spcPts val="0"/>
                        </a:spcAft>
                        <a:buNone/>
                      </a:pPr>
                      <a:r>
                        <a:rPr lang="zh-TW"/>
                        <a:t>語法</a:t>
                      </a:r>
                      <a:endParaRPr/>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40A6A9">
                        <a:alpha val="20750"/>
                      </a:srgbClr>
                    </a:solidFill>
                  </a:tcPr>
                </a:tc>
                <a:tc>
                  <a:txBody>
                    <a:bodyPr/>
                    <a:lstStyle/>
                    <a:p>
                      <a:pPr indent="0" lvl="0" marL="0" rtl="0" algn="l">
                        <a:spcBef>
                          <a:spcPts val="0"/>
                        </a:spcBef>
                        <a:spcAft>
                          <a:spcPts val="0"/>
                        </a:spcAft>
                        <a:buNone/>
                      </a:pPr>
                      <a:r>
                        <a:rPr lang="zh-TW"/>
                        <a:t>增強的 JavaScript（支持 interface、泛型等）</a:t>
                      </a:r>
                      <a:endParaRPr/>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40A6A9">
                        <a:alpha val="20750"/>
                      </a:srgbClr>
                    </a:solidFill>
                  </a:tcPr>
                </a:tc>
                <a:tc>
                  <a:txBody>
                    <a:bodyPr/>
                    <a:lstStyle/>
                    <a:p>
                      <a:pPr indent="0" lvl="0" marL="0" rtl="0" algn="l">
                        <a:spcBef>
                          <a:spcPts val="0"/>
                        </a:spcBef>
                        <a:spcAft>
                          <a:spcPts val="0"/>
                        </a:spcAft>
                        <a:buNone/>
                      </a:pPr>
                      <a:r>
                        <a:rPr lang="zh-TW"/>
                        <a:t>原生</a:t>
                      </a:r>
                      <a:endParaRPr/>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40A6A9">
                        <a:alpha val="20750"/>
                      </a:srgbClr>
                    </a:solidFill>
                  </a:tcPr>
                </a:tc>
              </a:tr>
              <a:tr h="381000">
                <a:tc>
                  <a:txBody>
                    <a:bodyPr/>
                    <a:lstStyle/>
                    <a:p>
                      <a:pPr indent="0" lvl="0" marL="0" rtl="0" algn="l">
                        <a:spcBef>
                          <a:spcPts val="0"/>
                        </a:spcBef>
                        <a:spcAft>
                          <a:spcPts val="0"/>
                        </a:spcAft>
                        <a:buNone/>
                      </a:pPr>
                      <a:r>
                        <a:rPr lang="zh-TW"/>
                        <a:t>適用場景</a:t>
                      </a:r>
                      <a:endParaRPr/>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3C6598">
                        <a:alpha val="16350"/>
                      </a:srgbClr>
                    </a:solidFill>
                  </a:tcPr>
                </a:tc>
                <a:tc>
                  <a:txBody>
                    <a:bodyPr/>
                    <a:lstStyle/>
                    <a:p>
                      <a:pPr indent="0" lvl="0" marL="0" rtl="0" algn="l">
                        <a:spcBef>
                          <a:spcPts val="0"/>
                        </a:spcBef>
                        <a:spcAft>
                          <a:spcPts val="0"/>
                        </a:spcAft>
                        <a:buNone/>
                      </a:pPr>
                      <a:r>
                        <a:rPr lang="zh-TW"/>
                        <a:t>大型專案、多人協作</a:t>
                      </a:r>
                      <a:endParaRPr/>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3C6598">
                        <a:alpha val="16350"/>
                      </a:srgbClr>
                    </a:solidFill>
                  </a:tcPr>
                </a:tc>
                <a:tc>
                  <a:txBody>
                    <a:bodyPr/>
                    <a:lstStyle/>
                    <a:p>
                      <a:pPr indent="0" lvl="0" marL="0" rtl="0" algn="l">
                        <a:spcBef>
                          <a:spcPts val="0"/>
                        </a:spcBef>
                        <a:spcAft>
                          <a:spcPts val="0"/>
                        </a:spcAft>
                        <a:buNone/>
                      </a:pPr>
                      <a:r>
                        <a:rPr lang="zh-TW"/>
                        <a:t>輕量級應用、快速開發</a:t>
                      </a:r>
                      <a:endParaRPr/>
                    </a:p>
                  </a:txBody>
                  <a:tcPr marT="162000" marB="162000" marR="162000" marL="162000">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3C6598">
                        <a:alpha val="16350"/>
                      </a:srgbClr>
                    </a:solidFill>
                  </a:tcPr>
                </a:tc>
              </a:tr>
            </a:tbl>
          </a:graphicData>
        </a:graphic>
      </p:graphicFrame>
      <p:pic>
        <p:nvPicPr>
          <p:cNvPr id="211" name="Google Shape;211;p24"/>
          <p:cNvPicPr preferRelativeResize="0"/>
          <p:nvPr/>
        </p:nvPicPr>
        <p:blipFill>
          <a:blip r:embed="rId5">
            <a:alphaModFix/>
          </a:blip>
          <a:stretch>
            <a:fillRect/>
          </a:stretch>
        </p:blipFill>
        <p:spPr>
          <a:xfrm>
            <a:off x="0" y="4570488"/>
            <a:ext cx="8839200" cy="781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pic>
        <p:nvPicPr>
          <p:cNvPr id="216" name="Google Shape;216;p25"/>
          <p:cNvPicPr preferRelativeResize="0"/>
          <p:nvPr/>
        </p:nvPicPr>
        <p:blipFill rotWithShape="1">
          <a:blip r:embed="rId3">
            <a:alphaModFix/>
          </a:blip>
          <a:srcRect b="5124" l="0" r="0" t="5124"/>
          <a:stretch/>
        </p:blipFill>
        <p:spPr>
          <a:xfrm>
            <a:off x="4572000" y="2236075"/>
            <a:ext cx="4163750" cy="2342126"/>
          </a:xfrm>
          <a:prstGeom prst="rect">
            <a:avLst/>
          </a:prstGeom>
          <a:noFill/>
          <a:ln>
            <a:noFill/>
          </a:ln>
        </p:spPr>
      </p:pic>
      <p:sp>
        <p:nvSpPr>
          <p:cNvPr id="217" name="Google Shape;217;p25"/>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實現技術-</a:t>
            </a:r>
            <a:r>
              <a:rPr b="1" lang="zh-TW" sz="2400">
                <a:solidFill>
                  <a:srgbClr val="3C6598"/>
                </a:solidFill>
              </a:rPr>
              <a:t>echarts</a:t>
            </a:r>
            <a:endParaRPr b="1" sz="2400">
              <a:solidFill>
                <a:srgbClr val="3C6598"/>
              </a:solidFill>
            </a:endParaRPr>
          </a:p>
        </p:txBody>
      </p:sp>
      <p:sp>
        <p:nvSpPr>
          <p:cNvPr id="218" name="Google Shape;218;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219" name="Google Shape;219;p25"/>
          <p:cNvSpPr txBox="1"/>
          <p:nvPr/>
        </p:nvSpPr>
        <p:spPr>
          <a:xfrm>
            <a:off x="8358725" y="762350"/>
            <a:ext cx="5919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許瑋倫</a:t>
            </a:r>
            <a:endParaRPr sz="900">
              <a:solidFill>
                <a:schemeClr val="dk1"/>
              </a:solidFill>
            </a:endParaRPr>
          </a:p>
        </p:txBody>
      </p:sp>
      <p:pic>
        <p:nvPicPr>
          <p:cNvPr id="220" name="Google Shape;220;p25"/>
          <p:cNvPicPr preferRelativeResize="0"/>
          <p:nvPr/>
        </p:nvPicPr>
        <p:blipFill rotWithShape="1">
          <a:blip r:embed="rId4">
            <a:alphaModFix/>
          </a:blip>
          <a:srcRect b="20274" l="79" r="89" t="4858"/>
          <a:stretch/>
        </p:blipFill>
        <p:spPr>
          <a:xfrm>
            <a:off x="8242150" y="60363"/>
            <a:ext cx="756000" cy="756000"/>
          </a:xfrm>
          <a:prstGeom prst="ellipse">
            <a:avLst/>
          </a:prstGeom>
          <a:noFill/>
          <a:ln>
            <a:noFill/>
          </a:ln>
        </p:spPr>
      </p:pic>
      <p:sp>
        <p:nvSpPr>
          <p:cNvPr id="221" name="Google Shape;221;p25"/>
          <p:cNvSpPr txBox="1"/>
          <p:nvPr/>
        </p:nvSpPr>
        <p:spPr>
          <a:xfrm>
            <a:off x="689675" y="1175375"/>
            <a:ext cx="7489500" cy="114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zh-TW">
                <a:solidFill>
                  <a:schemeClr val="dk1"/>
                </a:solidFill>
                <a:latin typeface="Microsoft JhengHei"/>
                <a:ea typeface="Microsoft JhengHei"/>
                <a:cs typeface="Microsoft JhengHei"/>
                <a:sym typeface="Microsoft JhengHei"/>
              </a:rPr>
              <a:t>ECharts</a:t>
            </a:r>
            <a:r>
              <a:rPr lang="zh-TW">
                <a:solidFill>
                  <a:schemeClr val="dk1"/>
                </a:solidFill>
                <a:latin typeface="Microsoft JhengHei"/>
                <a:ea typeface="Microsoft JhengHei"/>
                <a:cs typeface="Microsoft JhengHei"/>
                <a:sym typeface="Microsoft JhengHei"/>
              </a:rPr>
              <a:t> 是一個基於 JavaScript 的</a:t>
            </a:r>
            <a:r>
              <a:rPr b="1" lang="zh-TW">
                <a:solidFill>
                  <a:schemeClr val="dk1"/>
                </a:solidFill>
                <a:latin typeface="Microsoft JhengHei"/>
                <a:ea typeface="Microsoft JhengHei"/>
                <a:cs typeface="Microsoft JhengHei"/>
                <a:sym typeface="Microsoft JhengHei"/>
              </a:rPr>
              <a:t>開源數據視覺化庫</a:t>
            </a:r>
            <a:r>
              <a:rPr lang="zh-TW">
                <a:solidFill>
                  <a:schemeClr val="dk1"/>
                </a:solidFill>
                <a:latin typeface="Microsoft JhengHei"/>
                <a:ea typeface="Microsoft JhengHei"/>
                <a:cs typeface="Microsoft JhengHei"/>
                <a:sym typeface="Microsoft JhengHei"/>
              </a:rPr>
              <a:t>。</a:t>
            </a:r>
            <a:endParaRPr>
              <a:solidFill>
                <a:schemeClr val="dk1"/>
              </a:solidFill>
              <a:latin typeface="Microsoft JhengHei"/>
              <a:ea typeface="Microsoft JhengHei"/>
              <a:cs typeface="Microsoft JhengHei"/>
              <a:sym typeface="Microsoft JhengHei"/>
            </a:endParaRPr>
          </a:p>
          <a:p>
            <a:pPr indent="0" lvl="0" marL="0" rtl="0" algn="l">
              <a:lnSpc>
                <a:spcPct val="115000"/>
              </a:lnSpc>
              <a:spcBef>
                <a:spcPts val="0"/>
              </a:spcBef>
              <a:spcAft>
                <a:spcPts val="0"/>
              </a:spcAft>
              <a:buNone/>
            </a:pPr>
            <a:r>
              <a:t/>
            </a:r>
            <a:endParaRPr>
              <a:solidFill>
                <a:schemeClr val="dk1"/>
              </a:solidFill>
              <a:latin typeface="Microsoft JhengHei"/>
              <a:ea typeface="Microsoft JhengHei"/>
              <a:cs typeface="Microsoft JhengHei"/>
              <a:sym typeface="Microsoft JhengHei"/>
            </a:endParaRPr>
          </a:p>
          <a:p>
            <a:pPr indent="0" lvl="0" marL="0" rtl="0" algn="l">
              <a:lnSpc>
                <a:spcPct val="115000"/>
              </a:lnSpc>
              <a:spcBef>
                <a:spcPts val="0"/>
              </a:spcBef>
              <a:spcAft>
                <a:spcPts val="0"/>
              </a:spcAft>
              <a:buNone/>
            </a:pPr>
            <a:r>
              <a:rPr b="1" lang="zh-TW">
                <a:solidFill>
                  <a:schemeClr val="dk1"/>
                </a:solidFill>
                <a:latin typeface="Microsoft JhengHei"/>
                <a:ea typeface="Microsoft JhengHei"/>
                <a:cs typeface="Microsoft JhengHei"/>
                <a:sym typeface="Microsoft JhengHei"/>
              </a:rPr>
              <a:t>ECharts 內建了 TypeScript 類型定義</a:t>
            </a:r>
            <a:r>
              <a:rPr lang="zh-TW">
                <a:solidFill>
                  <a:schemeClr val="dk1"/>
                </a:solidFill>
                <a:latin typeface="Microsoft JhengHei"/>
                <a:ea typeface="Microsoft JhengHei"/>
                <a:cs typeface="Microsoft JhengHei"/>
                <a:sym typeface="Microsoft JhengHei"/>
              </a:rPr>
              <a:t>，在 TypeScript 環境中使用 ECharts，可以獲得更好的</a:t>
            </a:r>
            <a:r>
              <a:rPr b="1" lang="zh-TW">
                <a:solidFill>
                  <a:schemeClr val="dk1"/>
                </a:solidFill>
                <a:latin typeface="Microsoft JhengHei"/>
                <a:ea typeface="Microsoft JhengHei"/>
                <a:cs typeface="Microsoft JhengHei"/>
                <a:sym typeface="Microsoft JhengHei"/>
              </a:rPr>
              <a:t>型別提示、錯誤檢查和自動補全</a:t>
            </a:r>
            <a:r>
              <a:rPr lang="zh-TW">
                <a:solidFill>
                  <a:schemeClr val="dk1"/>
                </a:solidFill>
                <a:latin typeface="Microsoft JhengHei"/>
                <a:ea typeface="Microsoft JhengHei"/>
                <a:cs typeface="Microsoft JhengHei"/>
                <a:sym typeface="Microsoft JhengHei"/>
              </a:rPr>
              <a:t>。</a:t>
            </a:r>
            <a:endParaRPr>
              <a:solidFill>
                <a:schemeClr val="dk2"/>
              </a:solidFill>
              <a:latin typeface="Microsoft JhengHei"/>
              <a:ea typeface="Microsoft JhengHei"/>
              <a:cs typeface="Microsoft JhengHei"/>
              <a:sym typeface="Microsoft JhengHei"/>
            </a:endParaRPr>
          </a:p>
        </p:txBody>
      </p:sp>
      <p:pic>
        <p:nvPicPr>
          <p:cNvPr id="222" name="Google Shape;222;p25"/>
          <p:cNvPicPr preferRelativeResize="0"/>
          <p:nvPr/>
        </p:nvPicPr>
        <p:blipFill>
          <a:blip r:embed="rId5">
            <a:alphaModFix/>
          </a:blip>
          <a:stretch>
            <a:fillRect/>
          </a:stretch>
        </p:blipFill>
        <p:spPr>
          <a:xfrm>
            <a:off x="0" y="4570488"/>
            <a:ext cx="8839200" cy="781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pic>
        <p:nvPicPr>
          <p:cNvPr id="227" name="Google Shape;227;p26"/>
          <p:cNvPicPr preferRelativeResize="0"/>
          <p:nvPr/>
        </p:nvPicPr>
        <p:blipFill rotWithShape="1">
          <a:blip r:embed="rId3">
            <a:alphaModFix/>
          </a:blip>
          <a:srcRect b="0" l="0" r="0" t="0"/>
          <a:stretch/>
        </p:blipFill>
        <p:spPr>
          <a:xfrm>
            <a:off x="2065900" y="1113900"/>
            <a:ext cx="6884726" cy="2915700"/>
          </a:xfrm>
          <a:prstGeom prst="rect">
            <a:avLst/>
          </a:prstGeom>
          <a:noFill/>
          <a:ln>
            <a:noFill/>
          </a:ln>
        </p:spPr>
      </p:pic>
      <p:sp>
        <p:nvSpPr>
          <p:cNvPr id="228" name="Google Shape;228;p26"/>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實現技術-API</a:t>
            </a:r>
            <a:endParaRPr b="1" sz="2400">
              <a:solidFill>
                <a:srgbClr val="000000"/>
              </a:solidFill>
            </a:endParaRPr>
          </a:p>
        </p:txBody>
      </p:sp>
      <p:sp>
        <p:nvSpPr>
          <p:cNvPr id="229" name="Google Shape;229;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230" name="Google Shape;230;p26"/>
          <p:cNvPicPr preferRelativeResize="0"/>
          <p:nvPr/>
        </p:nvPicPr>
        <p:blipFill>
          <a:blip r:embed="rId4">
            <a:alphaModFix/>
          </a:blip>
          <a:stretch>
            <a:fillRect/>
          </a:stretch>
        </p:blipFill>
        <p:spPr>
          <a:xfrm>
            <a:off x="649875" y="1653125"/>
            <a:ext cx="839149" cy="727724"/>
          </a:xfrm>
          <a:prstGeom prst="rect">
            <a:avLst/>
          </a:prstGeom>
          <a:noFill/>
          <a:ln>
            <a:noFill/>
          </a:ln>
        </p:spPr>
      </p:pic>
      <p:pic>
        <p:nvPicPr>
          <p:cNvPr id="231" name="Google Shape;231;p26"/>
          <p:cNvPicPr preferRelativeResize="0"/>
          <p:nvPr/>
        </p:nvPicPr>
        <p:blipFill>
          <a:blip r:embed="rId5">
            <a:alphaModFix/>
          </a:blip>
          <a:stretch>
            <a:fillRect/>
          </a:stretch>
        </p:blipFill>
        <p:spPr>
          <a:xfrm>
            <a:off x="254400" y="2620651"/>
            <a:ext cx="1630100" cy="727724"/>
          </a:xfrm>
          <a:prstGeom prst="rect">
            <a:avLst/>
          </a:prstGeom>
          <a:noFill/>
          <a:ln>
            <a:noFill/>
          </a:ln>
        </p:spPr>
      </p:pic>
      <p:sp>
        <p:nvSpPr>
          <p:cNvPr id="232" name="Google Shape;232;p26"/>
          <p:cNvSpPr txBox="1"/>
          <p:nvPr/>
        </p:nvSpPr>
        <p:spPr>
          <a:xfrm>
            <a:off x="8358725" y="762350"/>
            <a:ext cx="5919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許瑋倫</a:t>
            </a:r>
            <a:endParaRPr sz="900">
              <a:solidFill>
                <a:schemeClr val="dk1"/>
              </a:solidFill>
            </a:endParaRPr>
          </a:p>
        </p:txBody>
      </p:sp>
      <p:pic>
        <p:nvPicPr>
          <p:cNvPr id="233" name="Google Shape;233;p26"/>
          <p:cNvPicPr preferRelativeResize="0"/>
          <p:nvPr/>
        </p:nvPicPr>
        <p:blipFill rotWithShape="1">
          <a:blip r:embed="rId6">
            <a:alphaModFix/>
          </a:blip>
          <a:srcRect b="20274" l="79" r="89" t="4858"/>
          <a:stretch/>
        </p:blipFill>
        <p:spPr>
          <a:xfrm>
            <a:off x="8242150" y="60363"/>
            <a:ext cx="756000" cy="756000"/>
          </a:xfrm>
          <a:prstGeom prst="ellipse">
            <a:avLst/>
          </a:prstGeom>
          <a:noFill/>
          <a:ln>
            <a:noFill/>
          </a:ln>
        </p:spPr>
      </p:pic>
      <p:pic>
        <p:nvPicPr>
          <p:cNvPr id="234" name="Google Shape;234;p26"/>
          <p:cNvPicPr preferRelativeResize="0"/>
          <p:nvPr/>
        </p:nvPicPr>
        <p:blipFill>
          <a:blip r:embed="rId7">
            <a:alphaModFix/>
          </a:blip>
          <a:stretch>
            <a:fillRect/>
          </a:stretch>
        </p:blipFill>
        <p:spPr>
          <a:xfrm>
            <a:off x="0" y="4570488"/>
            <a:ext cx="8839200" cy="781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pic>
        <p:nvPicPr>
          <p:cNvPr id="239" name="Google Shape;239;p27"/>
          <p:cNvPicPr preferRelativeResize="0"/>
          <p:nvPr/>
        </p:nvPicPr>
        <p:blipFill>
          <a:blip r:embed="rId3">
            <a:alphaModFix/>
          </a:blip>
          <a:stretch>
            <a:fillRect/>
          </a:stretch>
        </p:blipFill>
        <p:spPr>
          <a:xfrm>
            <a:off x="0" y="0"/>
            <a:ext cx="9144000" cy="5143495"/>
          </a:xfrm>
          <a:prstGeom prst="rect">
            <a:avLst/>
          </a:prstGeom>
          <a:noFill/>
          <a:ln>
            <a:noFill/>
          </a:ln>
        </p:spPr>
      </p:pic>
      <p:sp>
        <p:nvSpPr>
          <p:cNvPr id="240" name="Google Shape;240;p27"/>
          <p:cNvSpPr txBox="1"/>
          <p:nvPr/>
        </p:nvSpPr>
        <p:spPr>
          <a:xfrm>
            <a:off x="1567450" y="2112600"/>
            <a:ext cx="1236900" cy="4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2500">
                <a:solidFill>
                  <a:srgbClr val="FFFFFF"/>
                </a:solidFill>
              </a:rPr>
              <a:t>PART3</a:t>
            </a:r>
            <a:endParaRPr sz="2500">
              <a:solidFill>
                <a:srgbClr val="FFFFFF"/>
              </a:solidFill>
            </a:endParaRPr>
          </a:p>
        </p:txBody>
      </p:sp>
      <p:sp>
        <p:nvSpPr>
          <p:cNvPr id="241" name="Google Shape;241;p27"/>
          <p:cNvSpPr txBox="1"/>
          <p:nvPr/>
        </p:nvSpPr>
        <p:spPr>
          <a:xfrm>
            <a:off x="2804350" y="1745100"/>
            <a:ext cx="6957600" cy="918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zh-TW" sz="4500">
                <a:latin typeface="DFKai-SB"/>
                <a:ea typeface="DFKai-SB"/>
                <a:cs typeface="DFKai-SB"/>
                <a:sym typeface="DFKai-SB"/>
              </a:rPr>
              <a:t>數據分析</a:t>
            </a:r>
            <a:endParaRPr sz="4100">
              <a:solidFill>
                <a:srgbClr val="595959"/>
              </a:solidFill>
            </a:endParaRPr>
          </a:p>
        </p:txBody>
      </p:sp>
      <p:sp>
        <p:nvSpPr>
          <p:cNvPr id="242" name="Google Shape;242;p27"/>
          <p:cNvSpPr txBox="1"/>
          <p:nvPr/>
        </p:nvSpPr>
        <p:spPr>
          <a:xfrm>
            <a:off x="2493975" y="2614675"/>
            <a:ext cx="6650100" cy="1999500"/>
          </a:xfrm>
          <a:prstGeom prst="rect">
            <a:avLst/>
          </a:prstGeom>
          <a:noFill/>
          <a:ln>
            <a:noFill/>
          </a:ln>
        </p:spPr>
        <p:txBody>
          <a:bodyPr anchorCtr="0" anchor="t" bIns="91425" lIns="91425" spcFirstLastPara="1" rIns="91425" wrap="square" tIns="91425">
            <a:noAutofit/>
          </a:bodyPr>
          <a:lstStyle/>
          <a:p>
            <a:pPr indent="-323850" lvl="0" marL="457200" rtl="0" algn="l">
              <a:lnSpc>
                <a:spcPct val="150000"/>
              </a:lnSpc>
              <a:spcBef>
                <a:spcPts val="1200"/>
              </a:spcBef>
              <a:spcAft>
                <a:spcPts val="0"/>
              </a:spcAft>
              <a:buClr>
                <a:srgbClr val="3C6598"/>
              </a:buClr>
              <a:buSzPts val="1500"/>
              <a:buFont typeface="DFKai-SB"/>
              <a:buChar char="●"/>
            </a:pPr>
            <a:r>
              <a:rPr lang="zh-TW" sz="1500">
                <a:solidFill>
                  <a:srgbClr val="3C6598"/>
                </a:solidFill>
                <a:latin typeface="DFKai-SB"/>
                <a:ea typeface="DFKai-SB"/>
                <a:cs typeface="DFKai-SB"/>
                <a:sym typeface="DFKai-SB"/>
              </a:rPr>
              <a:t>大語言模型（LLM</a:t>
            </a:r>
            <a:r>
              <a:rPr lang="zh-TW" sz="1500">
                <a:solidFill>
                  <a:srgbClr val="3C6598"/>
                </a:solidFill>
                <a:latin typeface="DFKai-SB"/>
                <a:ea typeface="DFKai-SB"/>
                <a:cs typeface="DFKai-SB"/>
                <a:sym typeface="DFKai-SB"/>
              </a:rPr>
              <a:t>）</a:t>
            </a:r>
            <a:r>
              <a:rPr lang="zh-TW" sz="1500">
                <a:solidFill>
                  <a:srgbClr val="3C6598"/>
                </a:solidFill>
                <a:latin typeface="DFKai-SB"/>
                <a:ea typeface="DFKai-SB"/>
                <a:cs typeface="DFKai-SB"/>
                <a:sym typeface="DFKai-SB"/>
              </a:rPr>
              <a:t>應用</a:t>
            </a:r>
            <a:endParaRPr sz="1500">
              <a:solidFill>
                <a:srgbClr val="3C6598"/>
              </a:solidFill>
              <a:latin typeface="DFKai-SB"/>
              <a:ea typeface="DFKai-SB"/>
              <a:cs typeface="DFKai-SB"/>
              <a:sym typeface="DFKai-SB"/>
            </a:endParaRPr>
          </a:p>
          <a:p>
            <a:pPr indent="-323850" lvl="0" marL="457200" rtl="0" algn="l">
              <a:lnSpc>
                <a:spcPct val="150000"/>
              </a:lnSpc>
              <a:spcBef>
                <a:spcPts val="0"/>
              </a:spcBef>
              <a:spcAft>
                <a:spcPts val="0"/>
              </a:spcAft>
              <a:buClr>
                <a:srgbClr val="3C6598"/>
              </a:buClr>
              <a:buSzPts val="1500"/>
              <a:buFont typeface="DFKai-SB"/>
              <a:buChar char="●"/>
            </a:pPr>
            <a:r>
              <a:rPr lang="zh-TW" sz="1500">
                <a:solidFill>
                  <a:srgbClr val="3C6598"/>
                </a:solidFill>
                <a:latin typeface="DFKai-SB"/>
                <a:ea typeface="DFKai-SB"/>
                <a:cs typeface="DFKai-SB"/>
                <a:sym typeface="DFKai-SB"/>
              </a:rPr>
              <a:t>機器學習與深度學習技術</a:t>
            </a:r>
            <a:endParaRPr sz="1500">
              <a:solidFill>
                <a:srgbClr val="3C6598"/>
              </a:solidFill>
              <a:latin typeface="DFKai-SB"/>
              <a:ea typeface="DFKai-SB"/>
              <a:cs typeface="DFKai-SB"/>
              <a:sym typeface="DFKai-SB"/>
            </a:endParaRPr>
          </a:p>
          <a:p>
            <a:pPr indent="-323850" lvl="0" marL="457200" rtl="0" algn="l">
              <a:lnSpc>
                <a:spcPct val="150000"/>
              </a:lnSpc>
              <a:spcBef>
                <a:spcPts val="0"/>
              </a:spcBef>
              <a:spcAft>
                <a:spcPts val="0"/>
              </a:spcAft>
              <a:buClr>
                <a:srgbClr val="3C6598"/>
              </a:buClr>
              <a:buSzPts val="1500"/>
              <a:buFont typeface="DFKai-SB"/>
              <a:buChar char="●"/>
            </a:pPr>
            <a:r>
              <a:rPr lang="zh-TW" sz="1500">
                <a:solidFill>
                  <a:srgbClr val="3C6598"/>
                </a:solidFill>
                <a:latin typeface="DFKai-SB"/>
                <a:ea typeface="DFKai-SB"/>
                <a:cs typeface="DFKai-SB"/>
                <a:sym typeface="DFKai-SB"/>
              </a:rPr>
              <a:t>管制圖與數據監控</a:t>
            </a:r>
            <a:endParaRPr sz="1500">
              <a:solidFill>
                <a:srgbClr val="3C6598"/>
              </a:solidFill>
              <a:latin typeface="DFKai-SB"/>
              <a:ea typeface="DFKai-SB"/>
              <a:cs typeface="DFKai-SB"/>
              <a:sym typeface="DFKai-SB"/>
            </a:endParaRPr>
          </a:p>
          <a:p>
            <a:pPr indent="-323850" lvl="0" marL="457200" rtl="0" algn="l">
              <a:lnSpc>
                <a:spcPct val="150000"/>
              </a:lnSpc>
              <a:spcBef>
                <a:spcPts val="0"/>
              </a:spcBef>
              <a:spcAft>
                <a:spcPts val="0"/>
              </a:spcAft>
              <a:buClr>
                <a:srgbClr val="3C6598"/>
              </a:buClr>
              <a:buSzPts val="1500"/>
              <a:buFont typeface="DFKai-SB"/>
              <a:buChar char="●"/>
            </a:pPr>
            <a:r>
              <a:rPr lang="zh-TW" sz="1500">
                <a:solidFill>
                  <a:srgbClr val="3C6598"/>
                </a:solidFill>
                <a:latin typeface="DFKai-SB"/>
                <a:ea typeface="DFKai-SB"/>
                <a:cs typeface="DFKai-SB"/>
                <a:sym typeface="DFKai-SB"/>
              </a:rPr>
              <a:t>整體後端架構設計與建置</a:t>
            </a:r>
            <a:br>
              <a:rPr lang="zh-TW" sz="1500">
                <a:solidFill>
                  <a:srgbClr val="3C6598"/>
                </a:solidFill>
                <a:latin typeface="DFKai-SB"/>
                <a:ea typeface="DFKai-SB"/>
                <a:cs typeface="DFKai-SB"/>
                <a:sym typeface="DFKai-SB"/>
              </a:rPr>
            </a:br>
            <a:endParaRPr sz="1500">
              <a:solidFill>
                <a:srgbClr val="3C6598"/>
              </a:solidFill>
              <a:latin typeface="DFKai-SB"/>
              <a:ea typeface="DFKai-SB"/>
              <a:cs typeface="DFKai-SB"/>
              <a:sym typeface="DFKai-SB"/>
            </a:endParaRPr>
          </a:p>
        </p:txBody>
      </p:sp>
      <p:sp>
        <p:nvSpPr>
          <p:cNvPr id="243" name="Google Shape;243;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249" name="Google Shape;249;p28"/>
          <p:cNvPicPr preferRelativeResize="0"/>
          <p:nvPr/>
        </p:nvPicPr>
        <p:blipFill>
          <a:blip r:embed="rId3">
            <a:alphaModFix/>
          </a:blip>
          <a:stretch>
            <a:fillRect/>
          </a:stretch>
        </p:blipFill>
        <p:spPr>
          <a:xfrm>
            <a:off x="0" y="0"/>
            <a:ext cx="9144000" cy="5143505"/>
          </a:xfrm>
          <a:prstGeom prst="rect">
            <a:avLst/>
          </a:prstGeom>
          <a:noFill/>
          <a:ln>
            <a:noFill/>
          </a:ln>
        </p:spPr>
      </p:pic>
      <p:sp>
        <p:nvSpPr>
          <p:cNvPr id="250" name="Google Shape;250;p28"/>
          <p:cNvSpPr txBox="1"/>
          <p:nvPr/>
        </p:nvSpPr>
        <p:spPr>
          <a:xfrm>
            <a:off x="621850" y="3061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LLM</a:t>
            </a:r>
            <a:r>
              <a:rPr b="1" lang="zh-TW" sz="2400"/>
              <a:t>使用原因(SQL &amp; Analysis Report)</a:t>
            </a:r>
            <a:endParaRPr b="1" sz="2400"/>
          </a:p>
        </p:txBody>
      </p:sp>
      <p:sp>
        <p:nvSpPr>
          <p:cNvPr id="251" name="Google Shape;251;p28"/>
          <p:cNvSpPr txBox="1"/>
          <p:nvPr/>
        </p:nvSpPr>
        <p:spPr>
          <a:xfrm>
            <a:off x="621850" y="1036625"/>
            <a:ext cx="15603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sz="2100">
                <a:solidFill>
                  <a:schemeClr val="dk1"/>
                </a:solidFill>
              </a:rPr>
              <a:t>面臨的問題</a:t>
            </a:r>
            <a:endParaRPr sz="1500"/>
          </a:p>
        </p:txBody>
      </p:sp>
      <p:grpSp>
        <p:nvGrpSpPr>
          <p:cNvPr id="252" name="Google Shape;252;p28"/>
          <p:cNvGrpSpPr/>
          <p:nvPr/>
        </p:nvGrpSpPr>
        <p:grpSpPr>
          <a:xfrm>
            <a:off x="8208825" y="62200"/>
            <a:ext cx="866000" cy="1001250"/>
            <a:chOff x="8208825" y="62200"/>
            <a:chExt cx="866000" cy="1001250"/>
          </a:xfrm>
        </p:grpSpPr>
        <p:pic>
          <p:nvPicPr>
            <p:cNvPr id="253" name="Google Shape;253;p28"/>
            <p:cNvPicPr preferRelativeResize="0"/>
            <p:nvPr/>
          </p:nvPicPr>
          <p:blipFill rotWithShape="1">
            <a:blip r:embed="rId4">
              <a:alphaModFix/>
            </a:blip>
            <a:srcRect b="22756" l="0" r="0" t="0"/>
            <a:stretch/>
          </p:blipFill>
          <p:spPr>
            <a:xfrm>
              <a:off x="8208825" y="62200"/>
              <a:ext cx="758700" cy="758700"/>
            </a:xfrm>
            <a:prstGeom prst="flowChartConnector">
              <a:avLst/>
            </a:prstGeom>
            <a:noFill/>
            <a:ln>
              <a:noFill/>
            </a:ln>
          </p:spPr>
        </p:pic>
        <p:sp>
          <p:nvSpPr>
            <p:cNvPr id="254" name="Google Shape;254;p28"/>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戎孝濬</a:t>
              </a:r>
              <a:endParaRPr sz="900">
                <a:solidFill>
                  <a:schemeClr val="dk1"/>
                </a:solidFill>
              </a:endParaRPr>
            </a:p>
          </p:txBody>
        </p:sp>
      </p:grpSp>
      <p:sp>
        <p:nvSpPr>
          <p:cNvPr id="255" name="Google Shape;255;p28"/>
          <p:cNvSpPr txBox="1"/>
          <p:nvPr/>
        </p:nvSpPr>
        <p:spPr>
          <a:xfrm>
            <a:off x="526125" y="1730338"/>
            <a:ext cx="3646500" cy="1965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000"/>
              </a:spcBef>
              <a:spcAft>
                <a:spcPts val="0"/>
              </a:spcAft>
              <a:buClr>
                <a:schemeClr val="dk1"/>
              </a:buClr>
              <a:buSzPts val="1100"/>
              <a:buFont typeface="Arial"/>
              <a:buNone/>
            </a:pPr>
            <a:r>
              <a:rPr b="1" lang="zh-TW" sz="2000">
                <a:solidFill>
                  <a:schemeClr val="dk1"/>
                </a:solidFill>
              </a:rPr>
              <a:t>1</a:t>
            </a:r>
            <a:r>
              <a:rPr b="1" lang="zh-TW" sz="1900">
                <a:solidFill>
                  <a:schemeClr val="dk1"/>
                </a:solidFill>
              </a:rPr>
              <a:t>.財務資料撈取困難</a:t>
            </a:r>
            <a:endParaRPr b="1" sz="1900">
              <a:solidFill>
                <a:schemeClr val="dk1"/>
              </a:solidFill>
            </a:endParaRPr>
          </a:p>
          <a:p>
            <a:pPr indent="-349250" lvl="0" marL="457200" rtl="0" algn="l">
              <a:lnSpc>
                <a:spcPct val="150000"/>
              </a:lnSpc>
              <a:spcBef>
                <a:spcPts val="0"/>
              </a:spcBef>
              <a:spcAft>
                <a:spcPts val="0"/>
              </a:spcAft>
              <a:buClr>
                <a:schemeClr val="dk1"/>
              </a:buClr>
              <a:buSzPts val="1900"/>
              <a:buChar char="●"/>
            </a:pPr>
            <a:r>
              <a:rPr lang="zh-TW" sz="1900">
                <a:solidFill>
                  <a:schemeClr val="dk1"/>
                </a:solidFill>
              </a:rPr>
              <a:t>數據存儲於不同系統、報表</a:t>
            </a:r>
            <a:endParaRPr sz="1900">
              <a:solidFill>
                <a:schemeClr val="dk1"/>
              </a:solidFill>
            </a:endParaRPr>
          </a:p>
          <a:p>
            <a:pPr indent="-349250" lvl="0" marL="457200" rtl="0" algn="l">
              <a:lnSpc>
                <a:spcPct val="150000"/>
              </a:lnSpc>
              <a:spcBef>
                <a:spcPts val="0"/>
              </a:spcBef>
              <a:spcAft>
                <a:spcPts val="0"/>
              </a:spcAft>
              <a:buClr>
                <a:schemeClr val="dk1"/>
              </a:buClr>
              <a:buSzPts val="1900"/>
              <a:buChar char="●"/>
            </a:pPr>
            <a:r>
              <a:rPr lang="zh-TW" sz="1900">
                <a:solidFill>
                  <a:schemeClr val="dk1"/>
                </a:solidFill>
              </a:rPr>
              <a:t>需工程師撰寫SQL查詢資料</a:t>
            </a:r>
            <a:endParaRPr sz="1900">
              <a:solidFill>
                <a:schemeClr val="dk1"/>
              </a:solidFill>
            </a:endParaRPr>
          </a:p>
          <a:p>
            <a:pPr indent="0" lvl="0" marL="0" rtl="0" algn="l">
              <a:spcBef>
                <a:spcPts val="0"/>
              </a:spcBef>
              <a:spcAft>
                <a:spcPts val="0"/>
              </a:spcAft>
              <a:buNone/>
            </a:pPr>
            <a:r>
              <a:t/>
            </a:r>
            <a:endParaRPr sz="1900">
              <a:solidFill>
                <a:schemeClr val="dk2"/>
              </a:solidFill>
            </a:endParaRPr>
          </a:p>
        </p:txBody>
      </p:sp>
      <p:sp>
        <p:nvSpPr>
          <p:cNvPr id="256" name="Google Shape;256;p28"/>
          <p:cNvSpPr txBox="1"/>
          <p:nvPr/>
        </p:nvSpPr>
        <p:spPr>
          <a:xfrm>
            <a:off x="4172625" y="1730350"/>
            <a:ext cx="4799100" cy="2091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zh-TW" sz="2000">
                <a:solidFill>
                  <a:schemeClr val="dk1"/>
                </a:solidFill>
              </a:rPr>
              <a:t>2.</a:t>
            </a:r>
            <a:r>
              <a:rPr b="1" lang="zh-TW" sz="1900">
                <a:solidFill>
                  <a:schemeClr val="dk1"/>
                </a:solidFill>
              </a:rPr>
              <a:t>財報分析挑戰</a:t>
            </a:r>
            <a:endParaRPr b="1" sz="1900">
              <a:solidFill>
                <a:schemeClr val="dk1"/>
              </a:solidFill>
            </a:endParaRPr>
          </a:p>
          <a:p>
            <a:pPr indent="-349250" lvl="0" marL="457200" rtl="0" algn="l">
              <a:lnSpc>
                <a:spcPct val="150000"/>
              </a:lnSpc>
              <a:spcBef>
                <a:spcPts val="0"/>
              </a:spcBef>
              <a:spcAft>
                <a:spcPts val="0"/>
              </a:spcAft>
              <a:buClr>
                <a:schemeClr val="dk1"/>
              </a:buClr>
              <a:buSzPts val="1900"/>
              <a:buChar char="●"/>
            </a:pPr>
            <a:r>
              <a:rPr lang="zh-TW" sz="1900">
                <a:solidFill>
                  <a:schemeClr val="dk1"/>
                </a:solidFill>
              </a:rPr>
              <a:t>人工整理比對歷年趨勢分析，繁瑣耗時</a:t>
            </a:r>
            <a:endParaRPr sz="1900">
              <a:solidFill>
                <a:schemeClr val="dk1"/>
              </a:solidFill>
            </a:endParaRPr>
          </a:p>
          <a:p>
            <a:pPr indent="-349250" lvl="0" marL="457200" rtl="0" algn="l">
              <a:lnSpc>
                <a:spcPct val="150000"/>
              </a:lnSpc>
              <a:spcBef>
                <a:spcPts val="0"/>
              </a:spcBef>
              <a:spcAft>
                <a:spcPts val="0"/>
              </a:spcAft>
              <a:buClr>
                <a:schemeClr val="dk1"/>
              </a:buClr>
              <a:buSzPts val="1900"/>
              <a:buChar char="●"/>
            </a:pPr>
            <a:r>
              <a:rPr lang="zh-TW" sz="1900">
                <a:solidFill>
                  <a:schemeClr val="dk1"/>
                </a:solidFill>
              </a:rPr>
              <a:t>易發生人為錯誤，影響分析準確性</a:t>
            </a:r>
            <a:endParaRPr sz="1900">
              <a:solidFill>
                <a:schemeClr val="dk1"/>
              </a:solidFill>
            </a:endParaRPr>
          </a:p>
          <a:p>
            <a:pPr indent="-349250" lvl="0" marL="457200" rtl="0" algn="l">
              <a:lnSpc>
                <a:spcPct val="150000"/>
              </a:lnSpc>
              <a:spcBef>
                <a:spcPts val="0"/>
              </a:spcBef>
              <a:spcAft>
                <a:spcPts val="0"/>
              </a:spcAft>
              <a:buClr>
                <a:schemeClr val="dk1"/>
              </a:buClr>
              <a:buSzPts val="1900"/>
              <a:buChar char="●"/>
            </a:pPr>
            <a:r>
              <a:rPr lang="zh-TW" sz="1900">
                <a:solidFill>
                  <a:schemeClr val="dk1"/>
                </a:solidFill>
              </a:rPr>
              <a:t>專業術語多，非財務專業人士難以理解</a:t>
            </a:r>
            <a:endParaRPr sz="1900">
              <a:solidFill>
                <a:schemeClr val="dk1"/>
              </a:solidFill>
            </a:endParaRPr>
          </a:p>
          <a:p>
            <a:pPr indent="-349250" lvl="0" marL="457200" rtl="0" algn="l">
              <a:lnSpc>
                <a:spcPct val="150000"/>
              </a:lnSpc>
              <a:spcBef>
                <a:spcPts val="0"/>
              </a:spcBef>
              <a:spcAft>
                <a:spcPts val="0"/>
              </a:spcAft>
              <a:buClr>
                <a:schemeClr val="dk1"/>
              </a:buClr>
              <a:buSzPts val="1900"/>
              <a:buChar char="●"/>
            </a:pPr>
            <a:r>
              <a:rPr lang="zh-TW" sz="1900">
                <a:solidFill>
                  <a:schemeClr val="dk1"/>
                </a:solidFill>
              </a:rPr>
              <a:t>需專業分析人員，增加人力與培訓成本</a:t>
            </a:r>
            <a:endParaRPr sz="1900">
              <a:solidFill>
                <a:schemeClr val="dk1"/>
              </a:solidFill>
            </a:endParaRPr>
          </a:p>
          <a:p>
            <a:pPr indent="0" lvl="0" marL="0" rtl="0" algn="l">
              <a:spcBef>
                <a:spcPts val="0"/>
              </a:spcBef>
              <a:spcAft>
                <a:spcPts val="0"/>
              </a:spcAft>
              <a:buNone/>
            </a:pPr>
            <a:r>
              <a:t/>
            </a:r>
            <a:endParaRPr sz="1800">
              <a:solidFill>
                <a:schemeClr val="dk1"/>
              </a:solidFill>
            </a:endParaRPr>
          </a:p>
        </p:txBody>
      </p:sp>
      <p:pic>
        <p:nvPicPr>
          <p:cNvPr id="257" name="Google Shape;257;p28"/>
          <p:cNvPicPr preferRelativeResize="0"/>
          <p:nvPr/>
        </p:nvPicPr>
        <p:blipFill>
          <a:blip r:embed="rId5">
            <a:alphaModFix/>
          </a:blip>
          <a:stretch>
            <a:fillRect/>
          </a:stretch>
        </p:blipFill>
        <p:spPr>
          <a:xfrm>
            <a:off x="-12956" y="4563230"/>
            <a:ext cx="8839200" cy="771525"/>
          </a:xfrm>
          <a:prstGeom prst="rect">
            <a:avLst/>
          </a:prstGeom>
          <a:noFill/>
          <a:ln>
            <a:noFill/>
          </a:ln>
        </p:spPr>
      </p:pic>
      <p:sp>
        <p:nvSpPr>
          <p:cNvPr id="258" name="Google Shape;258;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264" name="Google Shape;264;p29"/>
          <p:cNvPicPr preferRelativeResize="0"/>
          <p:nvPr/>
        </p:nvPicPr>
        <p:blipFill>
          <a:blip r:embed="rId3">
            <a:alphaModFix/>
          </a:blip>
          <a:stretch>
            <a:fillRect/>
          </a:stretch>
        </p:blipFill>
        <p:spPr>
          <a:xfrm>
            <a:off x="0" y="0"/>
            <a:ext cx="9144000" cy="5143505"/>
          </a:xfrm>
          <a:prstGeom prst="rect">
            <a:avLst/>
          </a:prstGeom>
          <a:noFill/>
          <a:ln>
            <a:noFill/>
          </a:ln>
        </p:spPr>
      </p:pic>
      <p:sp>
        <p:nvSpPr>
          <p:cNvPr id="265" name="Google Shape;265;p29"/>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LLM選擇</a:t>
            </a:r>
            <a:r>
              <a:rPr b="1" lang="zh-TW" sz="2400"/>
              <a:t>比較</a:t>
            </a:r>
            <a:endParaRPr b="1" sz="2400"/>
          </a:p>
        </p:txBody>
      </p:sp>
      <p:graphicFrame>
        <p:nvGraphicFramePr>
          <p:cNvPr id="266" name="Google Shape;266;p29"/>
          <p:cNvGraphicFramePr/>
          <p:nvPr/>
        </p:nvGraphicFramePr>
        <p:xfrm>
          <a:off x="915663" y="881875"/>
          <a:ext cx="3000000" cy="3000000"/>
        </p:xfrm>
        <a:graphic>
          <a:graphicData uri="http://schemas.openxmlformats.org/drawingml/2006/table">
            <a:tbl>
              <a:tblPr>
                <a:noFill/>
                <a:tableStyleId>{677B23D7-9F93-4C9C-B63D-D01BD72BC635}</a:tableStyleId>
              </a:tblPr>
              <a:tblGrid>
                <a:gridCol w="1109725"/>
                <a:gridCol w="2067650"/>
                <a:gridCol w="2067650"/>
                <a:gridCol w="2067650"/>
              </a:tblGrid>
              <a:tr h="481300">
                <a:tc>
                  <a:txBody>
                    <a:bodyPr/>
                    <a:lstStyle/>
                    <a:p>
                      <a:pPr indent="0" lvl="0" marL="0" rtl="0" algn="ctr">
                        <a:spcBef>
                          <a:spcPts val="0"/>
                        </a:spcBef>
                        <a:spcAft>
                          <a:spcPts val="0"/>
                        </a:spcAft>
                        <a:buNone/>
                      </a:pPr>
                      <a:r>
                        <a:rPr lang="zh-TW" sz="1700">
                          <a:solidFill>
                            <a:srgbClr val="FBFBFB"/>
                          </a:solidFill>
                        </a:rPr>
                        <a:t>項目</a:t>
                      </a:r>
                      <a:endParaRPr sz="1700">
                        <a:solidFill>
                          <a:srgbClr val="FBFBFB"/>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lang="zh-TW" sz="1700">
                          <a:solidFill>
                            <a:srgbClr val="FBFBFB"/>
                          </a:solidFill>
                        </a:rPr>
                        <a:t>GPT-4o</a:t>
                      </a:r>
                      <a:endParaRPr sz="1700">
                        <a:solidFill>
                          <a:srgbClr val="FBFBFB"/>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lang="zh-TW" sz="1700">
                          <a:solidFill>
                            <a:srgbClr val="FBFBFB"/>
                          </a:solidFill>
                        </a:rPr>
                        <a:t>Gemini2.0 Flash</a:t>
                      </a:r>
                      <a:endParaRPr sz="1700">
                        <a:solidFill>
                          <a:srgbClr val="FBFBFB"/>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lang="zh-TW" sz="1700">
                          <a:solidFill>
                            <a:srgbClr val="FBFBFB"/>
                          </a:solidFill>
                        </a:rPr>
                        <a:t>DeepSeek-R1</a:t>
                      </a:r>
                      <a:endParaRPr sz="1700">
                        <a:solidFill>
                          <a:srgbClr val="FBFBFB"/>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F9900"/>
                    </a:solidFill>
                  </a:tcPr>
                </a:tc>
              </a:tr>
              <a:tr h="753975">
                <a:tc>
                  <a:txBody>
                    <a:bodyPr/>
                    <a:lstStyle/>
                    <a:p>
                      <a:pPr indent="0" lvl="0" marL="0" rtl="0" algn="l">
                        <a:spcBef>
                          <a:spcPts val="0"/>
                        </a:spcBef>
                        <a:spcAft>
                          <a:spcPts val="0"/>
                        </a:spcAft>
                        <a:buNone/>
                      </a:pPr>
                      <a:r>
                        <a:rPr lang="zh-TW" sz="1700">
                          <a:solidFill>
                            <a:schemeClr val="lt1"/>
                          </a:solidFill>
                        </a:rPr>
                        <a:t>輸出價格</a:t>
                      </a:r>
                      <a:r>
                        <a:rPr lang="zh-TW" sz="1300">
                          <a:solidFill>
                            <a:schemeClr val="lt1"/>
                          </a:solidFill>
                        </a:rPr>
                        <a:t>(美元)</a:t>
                      </a:r>
                      <a:endParaRPr sz="1300">
                        <a:solidFill>
                          <a:schemeClr val="lt1"/>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lang="zh-TW" sz="1600"/>
                        <a:t>10</a:t>
                      </a:r>
                      <a:r>
                        <a:rPr lang="zh-TW" sz="1600">
                          <a:solidFill>
                            <a:schemeClr val="dk1"/>
                          </a:solidFill>
                        </a:rPr>
                        <a:t>/百萬token</a:t>
                      </a:r>
                      <a:endParaRPr sz="16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CE5CD"/>
                    </a:solidFill>
                  </a:tcPr>
                </a:tc>
                <a:tc>
                  <a:txBody>
                    <a:bodyPr/>
                    <a:lstStyle/>
                    <a:p>
                      <a:pPr indent="0" lvl="0" marL="0" rtl="0" algn="l">
                        <a:spcBef>
                          <a:spcPts val="0"/>
                        </a:spcBef>
                        <a:spcAft>
                          <a:spcPts val="0"/>
                        </a:spcAft>
                        <a:buNone/>
                      </a:pPr>
                      <a:r>
                        <a:rPr lang="zh-TW" sz="1600"/>
                        <a:t>未公布</a:t>
                      </a:r>
                      <a:endParaRPr sz="16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CE5CD"/>
                    </a:solidFill>
                  </a:tcPr>
                </a:tc>
                <a:tc>
                  <a:txBody>
                    <a:bodyPr/>
                    <a:lstStyle/>
                    <a:p>
                      <a:pPr indent="0" lvl="0" marL="0" rtl="0" algn="l">
                        <a:spcBef>
                          <a:spcPts val="0"/>
                        </a:spcBef>
                        <a:spcAft>
                          <a:spcPts val="0"/>
                        </a:spcAft>
                        <a:buNone/>
                      </a:pPr>
                      <a:r>
                        <a:rPr lang="zh-TW" sz="1600"/>
                        <a:t>0.28 /百萬token</a:t>
                      </a:r>
                      <a:endParaRPr sz="16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CE5CD"/>
                    </a:solidFill>
                  </a:tcPr>
                </a:tc>
              </a:tr>
              <a:tr h="753975">
                <a:tc>
                  <a:txBody>
                    <a:bodyPr/>
                    <a:lstStyle/>
                    <a:p>
                      <a:pPr indent="0" lvl="0" marL="0" rtl="0" algn="l">
                        <a:spcBef>
                          <a:spcPts val="0"/>
                        </a:spcBef>
                        <a:spcAft>
                          <a:spcPts val="0"/>
                        </a:spcAft>
                        <a:buNone/>
                      </a:pPr>
                      <a:r>
                        <a:rPr lang="zh-TW" sz="1700">
                          <a:solidFill>
                            <a:schemeClr val="lt1"/>
                          </a:solidFill>
                        </a:rPr>
                        <a:t>生成速度</a:t>
                      </a:r>
                      <a:endParaRPr sz="1700">
                        <a:solidFill>
                          <a:schemeClr val="lt1"/>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lang="zh-TW" sz="1700"/>
                        <a:t>慢</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zh-TW" sz="1700"/>
                        <a:t>快</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zh-TW" sz="1700"/>
                        <a:t>中</a:t>
                      </a:r>
                      <a:endParaRPr sz="1700">
                        <a:solidFill>
                          <a:srgbClr val="000000"/>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753975">
                <a:tc>
                  <a:txBody>
                    <a:bodyPr/>
                    <a:lstStyle/>
                    <a:p>
                      <a:pPr indent="0" lvl="0" marL="0" rtl="0" algn="l">
                        <a:spcBef>
                          <a:spcPts val="0"/>
                        </a:spcBef>
                        <a:spcAft>
                          <a:spcPts val="0"/>
                        </a:spcAft>
                        <a:buNone/>
                      </a:pPr>
                      <a:r>
                        <a:rPr lang="zh-TW" sz="1700">
                          <a:solidFill>
                            <a:schemeClr val="lt1"/>
                          </a:solidFill>
                        </a:rPr>
                        <a:t>生成品質</a:t>
                      </a:r>
                      <a:endParaRPr sz="1700">
                        <a:solidFill>
                          <a:schemeClr val="lt1"/>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lang="zh-TW" sz="1700"/>
                        <a:t>優</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CE5CD"/>
                    </a:solidFill>
                  </a:tcPr>
                </a:tc>
                <a:tc>
                  <a:txBody>
                    <a:bodyPr/>
                    <a:lstStyle/>
                    <a:p>
                      <a:pPr indent="0" lvl="0" marL="0" rtl="0" algn="l">
                        <a:spcBef>
                          <a:spcPts val="0"/>
                        </a:spcBef>
                        <a:spcAft>
                          <a:spcPts val="0"/>
                        </a:spcAft>
                        <a:buClr>
                          <a:schemeClr val="dk1"/>
                        </a:buClr>
                        <a:buSzPts val="1100"/>
                        <a:buFont typeface="Arial"/>
                        <a:buNone/>
                      </a:pPr>
                      <a:r>
                        <a:rPr lang="zh-TW" sz="1700">
                          <a:solidFill>
                            <a:schemeClr val="dk1"/>
                          </a:solidFill>
                        </a:rPr>
                        <a:t>優</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CE5CD"/>
                    </a:solidFill>
                  </a:tcPr>
                </a:tc>
                <a:tc>
                  <a:txBody>
                    <a:bodyPr/>
                    <a:lstStyle/>
                    <a:p>
                      <a:pPr indent="0" lvl="0" marL="0" rtl="0" algn="l">
                        <a:spcBef>
                          <a:spcPts val="0"/>
                        </a:spcBef>
                        <a:spcAft>
                          <a:spcPts val="0"/>
                        </a:spcAft>
                        <a:buNone/>
                      </a:pPr>
                      <a:r>
                        <a:rPr lang="zh-TW" sz="1700"/>
                        <a:t>中等</a:t>
                      </a:r>
                      <a:endParaRPr sz="1700">
                        <a:solidFill>
                          <a:srgbClr val="000000"/>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CE5CD"/>
                    </a:solidFill>
                  </a:tcPr>
                </a:tc>
              </a:tr>
              <a:tr h="753975">
                <a:tc>
                  <a:txBody>
                    <a:bodyPr/>
                    <a:lstStyle/>
                    <a:p>
                      <a:pPr indent="0" lvl="0" marL="0" rtl="0" algn="l">
                        <a:spcBef>
                          <a:spcPts val="0"/>
                        </a:spcBef>
                        <a:spcAft>
                          <a:spcPts val="0"/>
                        </a:spcAft>
                        <a:buNone/>
                      </a:pPr>
                      <a:r>
                        <a:rPr lang="zh-TW" sz="1700">
                          <a:solidFill>
                            <a:schemeClr val="lt1"/>
                          </a:solidFill>
                        </a:rPr>
                        <a:t>適合場景</a:t>
                      </a:r>
                      <a:endParaRPr sz="1700">
                        <a:solidFill>
                          <a:schemeClr val="lt1"/>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lang="zh-TW" sz="1700"/>
                        <a:t>生成自然語言</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zh-TW" sz="1700">
                          <a:solidFill>
                            <a:schemeClr val="dk1"/>
                          </a:solidFill>
                        </a:rPr>
                        <a:t>生成自然語言、SQL code</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zh-TW" sz="1700">
                          <a:solidFill>
                            <a:schemeClr val="dk1"/>
                          </a:solidFill>
                        </a:rPr>
                        <a:t>SQL code</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bl>
          </a:graphicData>
        </a:graphic>
      </p:graphicFrame>
      <p:pic>
        <p:nvPicPr>
          <p:cNvPr id="267" name="Google Shape;267;p29"/>
          <p:cNvPicPr preferRelativeResize="0"/>
          <p:nvPr/>
        </p:nvPicPr>
        <p:blipFill>
          <a:blip r:embed="rId4">
            <a:alphaModFix/>
          </a:blip>
          <a:stretch>
            <a:fillRect/>
          </a:stretch>
        </p:blipFill>
        <p:spPr>
          <a:xfrm rot="-941005">
            <a:off x="3895251" y="558647"/>
            <a:ext cx="857053" cy="857053"/>
          </a:xfrm>
          <a:prstGeom prst="rect">
            <a:avLst/>
          </a:prstGeom>
          <a:noFill/>
          <a:ln>
            <a:noFill/>
          </a:ln>
        </p:spPr>
      </p:pic>
      <p:grpSp>
        <p:nvGrpSpPr>
          <p:cNvPr id="268" name="Google Shape;268;p29"/>
          <p:cNvGrpSpPr/>
          <p:nvPr/>
        </p:nvGrpSpPr>
        <p:grpSpPr>
          <a:xfrm>
            <a:off x="8208825" y="62200"/>
            <a:ext cx="866000" cy="1001250"/>
            <a:chOff x="8208825" y="62200"/>
            <a:chExt cx="866000" cy="1001250"/>
          </a:xfrm>
        </p:grpSpPr>
        <p:pic>
          <p:nvPicPr>
            <p:cNvPr id="269" name="Google Shape;269;p29"/>
            <p:cNvPicPr preferRelativeResize="0"/>
            <p:nvPr/>
          </p:nvPicPr>
          <p:blipFill rotWithShape="1">
            <a:blip r:embed="rId5">
              <a:alphaModFix/>
            </a:blip>
            <a:srcRect b="22756" l="0" r="0" t="0"/>
            <a:stretch/>
          </p:blipFill>
          <p:spPr>
            <a:xfrm>
              <a:off x="8208825" y="62200"/>
              <a:ext cx="758700" cy="758700"/>
            </a:xfrm>
            <a:prstGeom prst="flowChartConnector">
              <a:avLst/>
            </a:prstGeom>
            <a:noFill/>
            <a:ln>
              <a:noFill/>
            </a:ln>
          </p:spPr>
        </p:pic>
        <p:sp>
          <p:nvSpPr>
            <p:cNvPr id="270" name="Google Shape;270;p29"/>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戎孝濬</a:t>
              </a:r>
              <a:endParaRPr sz="900">
                <a:solidFill>
                  <a:schemeClr val="dk1"/>
                </a:solidFill>
              </a:endParaRPr>
            </a:p>
          </p:txBody>
        </p:sp>
      </p:grpSp>
      <p:pic>
        <p:nvPicPr>
          <p:cNvPr id="271" name="Google Shape;271;p29"/>
          <p:cNvPicPr preferRelativeResize="0"/>
          <p:nvPr/>
        </p:nvPicPr>
        <p:blipFill>
          <a:blip r:embed="rId6">
            <a:alphaModFix/>
          </a:blip>
          <a:stretch>
            <a:fillRect/>
          </a:stretch>
        </p:blipFill>
        <p:spPr>
          <a:xfrm>
            <a:off x="-12956" y="4563230"/>
            <a:ext cx="8839200" cy="771525"/>
          </a:xfrm>
          <a:prstGeom prst="rect">
            <a:avLst/>
          </a:prstGeom>
          <a:noFill/>
          <a:ln>
            <a:noFill/>
          </a:ln>
        </p:spPr>
      </p:pic>
      <p:sp>
        <p:nvSpPr>
          <p:cNvPr id="272" name="Google Shape;272;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278" name="Google Shape;278;p30"/>
          <p:cNvPicPr preferRelativeResize="0"/>
          <p:nvPr/>
        </p:nvPicPr>
        <p:blipFill>
          <a:blip r:embed="rId3">
            <a:alphaModFix/>
          </a:blip>
          <a:stretch>
            <a:fillRect/>
          </a:stretch>
        </p:blipFill>
        <p:spPr>
          <a:xfrm>
            <a:off x="0" y="0"/>
            <a:ext cx="9144000" cy="5143505"/>
          </a:xfrm>
          <a:prstGeom prst="rect">
            <a:avLst/>
          </a:prstGeom>
          <a:noFill/>
          <a:ln>
            <a:noFill/>
          </a:ln>
        </p:spPr>
      </p:pic>
      <p:sp>
        <p:nvSpPr>
          <p:cNvPr id="279" name="Google Shape;279;p30"/>
          <p:cNvSpPr txBox="1"/>
          <p:nvPr/>
        </p:nvSpPr>
        <p:spPr>
          <a:xfrm>
            <a:off x="621850" y="268423"/>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LLM</a:t>
            </a:r>
            <a:r>
              <a:rPr b="1" lang="zh-TW" sz="2400"/>
              <a:t>架構</a:t>
            </a:r>
            <a:r>
              <a:rPr b="1" lang="zh-TW" sz="2400"/>
              <a:t>(SQL)</a:t>
            </a:r>
            <a:endParaRPr b="1" sz="2400"/>
          </a:p>
        </p:txBody>
      </p:sp>
      <p:pic>
        <p:nvPicPr>
          <p:cNvPr id="280" name="Google Shape;280;p30"/>
          <p:cNvPicPr preferRelativeResize="0"/>
          <p:nvPr/>
        </p:nvPicPr>
        <p:blipFill rotWithShape="1">
          <a:blip r:embed="rId4">
            <a:alphaModFix/>
          </a:blip>
          <a:srcRect b="1849" l="0" r="0" t="1839"/>
          <a:stretch/>
        </p:blipFill>
        <p:spPr>
          <a:xfrm>
            <a:off x="1391375" y="693298"/>
            <a:ext cx="6655989" cy="4021000"/>
          </a:xfrm>
          <a:prstGeom prst="rect">
            <a:avLst/>
          </a:prstGeom>
          <a:noFill/>
          <a:ln>
            <a:noFill/>
          </a:ln>
        </p:spPr>
      </p:pic>
      <p:grpSp>
        <p:nvGrpSpPr>
          <p:cNvPr id="281" name="Google Shape;281;p30"/>
          <p:cNvGrpSpPr/>
          <p:nvPr/>
        </p:nvGrpSpPr>
        <p:grpSpPr>
          <a:xfrm>
            <a:off x="8208825" y="62200"/>
            <a:ext cx="866000" cy="1001250"/>
            <a:chOff x="8208825" y="62200"/>
            <a:chExt cx="866000" cy="1001250"/>
          </a:xfrm>
        </p:grpSpPr>
        <p:pic>
          <p:nvPicPr>
            <p:cNvPr id="282" name="Google Shape;282;p30"/>
            <p:cNvPicPr preferRelativeResize="0"/>
            <p:nvPr/>
          </p:nvPicPr>
          <p:blipFill rotWithShape="1">
            <a:blip r:embed="rId5">
              <a:alphaModFix/>
            </a:blip>
            <a:srcRect b="22756" l="0" r="0" t="0"/>
            <a:stretch/>
          </p:blipFill>
          <p:spPr>
            <a:xfrm>
              <a:off x="8208825" y="62200"/>
              <a:ext cx="758700" cy="758700"/>
            </a:xfrm>
            <a:prstGeom prst="flowChartConnector">
              <a:avLst/>
            </a:prstGeom>
            <a:noFill/>
            <a:ln>
              <a:noFill/>
            </a:ln>
          </p:spPr>
        </p:pic>
        <p:sp>
          <p:nvSpPr>
            <p:cNvPr id="283" name="Google Shape;283;p30"/>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戎孝濬</a:t>
              </a:r>
              <a:endParaRPr sz="900">
                <a:solidFill>
                  <a:schemeClr val="dk1"/>
                </a:solidFill>
              </a:endParaRPr>
            </a:p>
          </p:txBody>
        </p:sp>
      </p:grpSp>
      <p:pic>
        <p:nvPicPr>
          <p:cNvPr id="284" name="Google Shape;284;p30"/>
          <p:cNvPicPr preferRelativeResize="0"/>
          <p:nvPr/>
        </p:nvPicPr>
        <p:blipFill>
          <a:blip r:embed="rId6">
            <a:alphaModFix/>
          </a:blip>
          <a:stretch>
            <a:fillRect/>
          </a:stretch>
        </p:blipFill>
        <p:spPr>
          <a:xfrm>
            <a:off x="-12956" y="4601703"/>
            <a:ext cx="8839200" cy="771525"/>
          </a:xfrm>
          <a:prstGeom prst="rect">
            <a:avLst/>
          </a:prstGeom>
          <a:noFill/>
          <a:ln>
            <a:noFill/>
          </a:ln>
        </p:spPr>
      </p:pic>
      <p:pic>
        <p:nvPicPr>
          <p:cNvPr id="285" name="Google Shape;285;p30"/>
          <p:cNvPicPr preferRelativeResize="0"/>
          <p:nvPr/>
        </p:nvPicPr>
        <p:blipFill>
          <a:blip r:embed="rId7">
            <a:alphaModFix/>
          </a:blip>
          <a:stretch>
            <a:fillRect/>
          </a:stretch>
        </p:blipFill>
        <p:spPr>
          <a:xfrm>
            <a:off x="0" y="1048871"/>
            <a:ext cx="9144001" cy="3045759"/>
          </a:xfrm>
          <a:prstGeom prst="rect">
            <a:avLst/>
          </a:prstGeom>
          <a:noFill/>
          <a:ln>
            <a:noFill/>
          </a:ln>
        </p:spPr>
      </p:pic>
      <p:sp>
        <p:nvSpPr>
          <p:cNvPr id="286" name="Google Shape;286;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85"/>
                                        </p:tgtEl>
                                        <p:attrNameLst>
                                          <p:attrName>style.visibility</p:attrName>
                                        </p:attrNameLst>
                                      </p:cBhvr>
                                      <p:to>
                                        <p:strVal val="visible"/>
                                      </p:to>
                                    </p:set>
                                    <p:anim calcmode="lin" valueType="num">
                                      <p:cBhvr additive="base">
                                        <p:cTn dur="1000"/>
                                        <p:tgtEl>
                                          <p:spTgt spid="28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292" name="Google Shape;292;p31"/>
          <p:cNvPicPr preferRelativeResize="0"/>
          <p:nvPr/>
        </p:nvPicPr>
        <p:blipFill>
          <a:blip r:embed="rId3">
            <a:alphaModFix/>
          </a:blip>
          <a:stretch>
            <a:fillRect/>
          </a:stretch>
        </p:blipFill>
        <p:spPr>
          <a:xfrm>
            <a:off x="0" y="-10475"/>
            <a:ext cx="9144000" cy="5143505"/>
          </a:xfrm>
          <a:prstGeom prst="rect">
            <a:avLst/>
          </a:prstGeom>
          <a:noFill/>
          <a:ln>
            <a:noFill/>
          </a:ln>
        </p:spPr>
      </p:pic>
      <p:sp>
        <p:nvSpPr>
          <p:cNvPr id="293" name="Google Shape;293;p31"/>
          <p:cNvSpPr txBox="1"/>
          <p:nvPr/>
        </p:nvSpPr>
        <p:spPr>
          <a:xfrm>
            <a:off x="621850" y="3061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生成</a:t>
            </a:r>
            <a:r>
              <a:rPr b="1" lang="zh-TW" sz="2400">
                <a:solidFill>
                  <a:schemeClr val="dk1"/>
                </a:solidFill>
              </a:rPr>
              <a:t>SQL</a:t>
            </a:r>
            <a:r>
              <a:rPr b="1" lang="zh-TW" sz="2400">
                <a:solidFill>
                  <a:schemeClr val="dk1"/>
                </a:solidFill>
              </a:rPr>
              <a:t>挑戰(1/2)</a:t>
            </a:r>
            <a:endParaRPr b="1" sz="2400"/>
          </a:p>
        </p:txBody>
      </p:sp>
      <p:grpSp>
        <p:nvGrpSpPr>
          <p:cNvPr id="294" name="Google Shape;294;p31"/>
          <p:cNvGrpSpPr/>
          <p:nvPr/>
        </p:nvGrpSpPr>
        <p:grpSpPr>
          <a:xfrm>
            <a:off x="774260" y="1461450"/>
            <a:ext cx="4506606" cy="1012975"/>
            <a:chOff x="774260" y="1232850"/>
            <a:chExt cx="4506606" cy="1012975"/>
          </a:xfrm>
        </p:grpSpPr>
        <p:grpSp>
          <p:nvGrpSpPr>
            <p:cNvPr id="295" name="Google Shape;295;p31"/>
            <p:cNvGrpSpPr/>
            <p:nvPr/>
          </p:nvGrpSpPr>
          <p:grpSpPr>
            <a:xfrm>
              <a:off x="774260" y="1232850"/>
              <a:ext cx="4506606" cy="1012975"/>
              <a:chOff x="621850" y="1309050"/>
              <a:chExt cx="4899550" cy="1012975"/>
            </a:xfrm>
          </p:grpSpPr>
          <p:pic>
            <p:nvPicPr>
              <p:cNvPr id="296" name="Google Shape;296;p31"/>
              <p:cNvPicPr preferRelativeResize="0"/>
              <p:nvPr/>
            </p:nvPicPr>
            <p:blipFill>
              <a:blip r:embed="rId4">
                <a:alphaModFix/>
              </a:blip>
              <a:stretch>
                <a:fillRect/>
              </a:stretch>
            </p:blipFill>
            <p:spPr>
              <a:xfrm>
                <a:off x="621850" y="1309050"/>
                <a:ext cx="4899550" cy="1012975"/>
              </a:xfrm>
              <a:prstGeom prst="rect">
                <a:avLst/>
              </a:prstGeom>
              <a:noFill/>
              <a:ln>
                <a:noFill/>
              </a:ln>
            </p:spPr>
          </p:pic>
          <p:sp>
            <p:nvSpPr>
              <p:cNvPr id="297" name="Google Shape;297;p31"/>
              <p:cNvSpPr txBox="1"/>
              <p:nvPr/>
            </p:nvSpPr>
            <p:spPr>
              <a:xfrm>
                <a:off x="847577" y="1587686"/>
                <a:ext cx="10284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TW" sz="1900">
                    <a:solidFill>
                      <a:schemeClr val="dk1"/>
                    </a:solidFill>
                  </a:rPr>
                  <a:t>挑戰 1</a:t>
                </a:r>
                <a:endParaRPr b="1" sz="1900">
                  <a:solidFill>
                    <a:schemeClr val="dk1"/>
                  </a:solidFill>
                </a:endParaRPr>
              </a:p>
            </p:txBody>
          </p:sp>
        </p:grpSp>
        <p:sp>
          <p:nvSpPr>
            <p:cNvPr id="298" name="Google Shape;298;p31"/>
            <p:cNvSpPr txBox="1"/>
            <p:nvPr/>
          </p:nvSpPr>
          <p:spPr>
            <a:xfrm>
              <a:off x="2381975" y="1385350"/>
              <a:ext cx="26673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sz="1700">
                  <a:solidFill>
                    <a:schemeClr val="dk1"/>
                  </a:solidFill>
                </a:rPr>
                <a:t>LLM </a:t>
              </a:r>
              <a:r>
                <a:rPr b="1" lang="zh-TW" sz="1700">
                  <a:solidFill>
                    <a:schemeClr val="dk1"/>
                  </a:solidFill>
                </a:rPr>
                <a:t>無法生成正確</a:t>
              </a:r>
              <a:r>
                <a:rPr b="1" lang="zh-TW" sz="1700">
                  <a:solidFill>
                    <a:schemeClr val="dk1"/>
                  </a:solidFill>
                </a:rPr>
                <a:t>的</a:t>
              </a:r>
              <a:endParaRPr b="1" sz="1700">
                <a:solidFill>
                  <a:schemeClr val="dk1"/>
                </a:solidFill>
              </a:endParaRPr>
            </a:p>
            <a:p>
              <a:pPr indent="0" lvl="0" marL="0" rtl="0" algn="l">
                <a:spcBef>
                  <a:spcPts val="0"/>
                </a:spcBef>
                <a:spcAft>
                  <a:spcPts val="0"/>
                </a:spcAft>
                <a:buNone/>
              </a:pPr>
              <a:r>
                <a:rPr b="1" lang="zh-TW" sz="1700">
                  <a:solidFill>
                    <a:schemeClr val="dk1"/>
                  </a:solidFill>
                </a:rPr>
                <a:t>SQL</a:t>
              </a:r>
              <a:r>
                <a:rPr b="1" lang="zh-TW" sz="1700">
                  <a:solidFill>
                    <a:schemeClr val="dk1"/>
                  </a:solidFill>
                </a:rPr>
                <a:t>指令</a:t>
              </a:r>
              <a:endParaRPr sz="1700"/>
            </a:p>
          </p:txBody>
        </p:sp>
      </p:grpSp>
      <p:sp>
        <p:nvSpPr>
          <p:cNvPr id="299" name="Google Shape;299;p31"/>
          <p:cNvSpPr txBox="1"/>
          <p:nvPr/>
        </p:nvSpPr>
        <p:spPr>
          <a:xfrm>
            <a:off x="2708250" y="2923500"/>
            <a:ext cx="6312900" cy="1421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800">
                <a:solidFill>
                  <a:schemeClr val="dk1"/>
                </a:solidFill>
              </a:rPr>
              <a:t>✅數據形式</a:t>
            </a:r>
            <a:r>
              <a:rPr b="1" lang="zh-TW" sz="1800">
                <a:solidFill>
                  <a:schemeClr val="dk1"/>
                </a:solidFill>
              </a:rPr>
              <a:t>以JSON格式</a:t>
            </a:r>
            <a:r>
              <a:rPr b="1" lang="zh-TW" sz="1800">
                <a:solidFill>
                  <a:schemeClr val="dk1"/>
                </a:solidFill>
              </a:rPr>
              <a:t>直接</a:t>
            </a:r>
            <a:r>
              <a:rPr b="1" lang="zh-TW" sz="1800">
                <a:solidFill>
                  <a:schemeClr val="dk1"/>
                </a:solidFill>
              </a:rPr>
              <a:t>讀取，理解度不足</a:t>
            </a:r>
            <a:r>
              <a:rPr b="1" lang="zh-TW" sz="1800">
                <a:solidFill>
                  <a:schemeClr val="dk1"/>
                </a:solidFill>
              </a:rPr>
              <a:t>，</a:t>
            </a:r>
            <a:r>
              <a:rPr b="1" lang="zh-TW" sz="1800">
                <a:solidFill>
                  <a:schemeClr val="dk1"/>
                </a:solidFill>
              </a:rPr>
              <a:t>Pandas</a:t>
            </a:r>
            <a:r>
              <a:rPr b="1" lang="zh-TW" sz="1800">
                <a:solidFill>
                  <a:schemeClr val="dk1"/>
                </a:solidFill>
              </a:rPr>
              <a:t>對照表</a:t>
            </a:r>
            <a:r>
              <a:rPr b="1" lang="zh-TW" sz="1800">
                <a:solidFill>
                  <a:schemeClr val="dk1"/>
                </a:solidFill>
              </a:rPr>
              <a:t>效果較佳。</a:t>
            </a:r>
            <a:endParaRPr b="1" sz="1800">
              <a:solidFill>
                <a:schemeClr val="dk1"/>
              </a:solidFill>
            </a:endParaRPr>
          </a:p>
          <a:p>
            <a:pPr indent="0" lvl="0" marL="0" rtl="0" algn="l">
              <a:lnSpc>
                <a:spcPct val="100000"/>
              </a:lnSpc>
              <a:spcBef>
                <a:spcPts val="1000"/>
              </a:spcBef>
              <a:spcAft>
                <a:spcPts val="0"/>
              </a:spcAft>
              <a:buNone/>
            </a:pPr>
            <a:r>
              <a:rPr b="1" lang="zh-TW" sz="1800">
                <a:solidFill>
                  <a:schemeClr val="dk1"/>
                </a:solidFill>
              </a:rPr>
              <a:t>✅透過Prompt設計，強制完整讀取</a:t>
            </a:r>
            <a:r>
              <a:rPr b="1" lang="zh-TW" sz="1800">
                <a:solidFill>
                  <a:schemeClr val="dk1"/>
                </a:solidFill>
              </a:rPr>
              <a:t>對照</a:t>
            </a:r>
            <a:r>
              <a:rPr b="1" lang="zh-TW" sz="1800">
                <a:solidFill>
                  <a:schemeClr val="dk1"/>
                </a:solidFill>
              </a:rPr>
              <a:t>表</a:t>
            </a:r>
            <a:r>
              <a:rPr b="1" lang="zh-TW" sz="1800">
                <a:solidFill>
                  <a:schemeClr val="dk1"/>
                </a:solidFill>
              </a:rPr>
              <a:t>、</a:t>
            </a:r>
            <a:r>
              <a:rPr b="1" lang="zh-TW" sz="1800">
                <a:solidFill>
                  <a:schemeClr val="dk1"/>
                </a:solidFill>
              </a:rPr>
              <a:t>嚴格規範輸出 </a:t>
            </a:r>
            <a:r>
              <a:rPr b="1" lang="zh-TW" sz="1800">
                <a:solidFill>
                  <a:schemeClr val="dk1"/>
                </a:solidFill>
              </a:rPr>
              <a:t>  </a:t>
            </a:r>
            <a:endParaRPr b="1" sz="1800">
              <a:solidFill>
                <a:schemeClr val="dk1"/>
              </a:solidFill>
            </a:endParaRPr>
          </a:p>
          <a:p>
            <a:pPr indent="0" lvl="0" marL="0" rtl="0" algn="l">
              <a:lnSpc>
                <a:spcPct val="100000"/>
              </a:lnSpc>
              <a:spcBef>
                <a:spcPts val="0"/>
              </a:spcBef>
              <a:spcAft>
                <a:spcPts val="0"/>
              </a:spcAft>
              <a:buNone/>
            </a:pPr>
            <a:r>
              <a:rPr b="1" lang="zh-TW" sz="1800">
                <a:solidFill>
                  <a:schemeClr val="dk1"/>
                </a:solidFill>
              </a:rPr>
              <a:t>     </a:t>
            </a:r>
            <a:r>
              <a:rPr b="1" lang="zh-TW" sz="1800">
                <a:solidFill>
                  <a:schemeClr val="dk1"/>
                </a:solidFill>
              </a:rPr>
              <a:t>SQL格式。</a:t>
            </a:r>
            <a:endParaRPr b="1"/>
          </a:p>
        </p:txBody>
      </p:sp>
      <p:grpSp>
        <p:nvGrpSpPr>
          <p:cNvPr id="300" name="Google Shape;300;p31"/>
          <p:cNvGrpSpPr/>
          <p:nvPr/>
        </p:nvGrpSpPr>
        <p:grpSpPr>
          <a:xfrm>
            <a:off x="8208825" y="62200"/>
            <a:ext cx="866000" cy="1001250"/>
            <a:chOff x="8208825" y="62200"/>
            <a:chExt cx="866000" cy="1001250"/>
          </a:xfrm>
        </p:grpSpPr>
        <p:pic>
          <p:nvPicPr>
            <p:cNvPr id="301" name="Google Shape;301;p31"/>
            <p:cNvPicPr preferRelativeResize="0"/>
            <p:nvPr/>
          </p:nvPicPr>
          <p:blipFill rotWithShape="1">
            <a:blip r:embed="rId5">
              <a:alphaModFix/>
            </a:blip>
            <a:srcRect b="22756" l="0" r="0" t="0"/>
            <a:stretch/>
          </p:blipFill>
          <p:spPr>
            <a:xfrm>
              <a:off x="8208825" y="62200"/>
              <a:ext cx="758700" cy="758700"/>
            </a:xfrm>
            <a:prstGeom prst="flowChartConnector">
              <a:avLst/>
            </a:prstGeom>
            <a:noFill/>
            <a:ln>
              <a:noFill/>
            </a:ln>
          </p:spPr>
        </p:pic>
        <p:sp>
          <p:nvSpPr>
            <p:cNvPr id="302" name="Google Shape;302;p31"/>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戎孝濬</a:t>
              </a:r>
              <a:endParaRPr sz="900">
                <a:solidFill>
                  <a:schemeClr val="dk1"/>
                </a:solidFill>
              </a:endParaRPr>
            </a:p>
          </p:txBody>
        </p:sp>
      </p:grpSp>
      <p:pic>
        <p:nvPicPr>
          <p:cNvPr id="303" name="Google Shape;303;p31"/>
          <p:cNvPicPr preferRelativeResize="0"/>
          <p:nvPr/>
        </p:nvPicPr>
        <p:blipFill>
          <a:blip r:embed="rId6">
            <a:alphaModFix/>
          </a:blip>
          <a:stretch>
            <a:fillRect/>
          </a:stretch>
        </p:blipFill>
        <p:spPr>
          <a:xfrm>
            <a:off x="-12956" y="4573579"/>
            <a:ext cx="8839200" cy="771525"/>
          </a:xfrm>
          <a:prstGeom prst="rect">
            <a:avLst/>
          </a:prstGeom>
          <a:noFill/>
          <a:ln>
            <a:noFill/>
          </a:ln>
        </p:spPr>
      </p:pic>
      <p:pic>
        <p:nvPicPr>
          <p:cNvPr id="304" name="Google Shape;304;p31"/>
          <p:cNvPicPr preferRelativeResize="0"/>
          <p:nvPr/>
        </p:nvPicPr>
        <p:blipFill>
          <a:blip r:embed="rId7">
            <a:alphaModFix/>
          </a:blip>
          <a:stretch>
            <a:fillRect/>
          </a:stretch>
        </p:blipFill>
        <p:spPr>
          <a:xfrm>
            <a:off x="0" y="2162984"/>
            <a:ext cx="9144000" cy="817533"/>
          </a:xfrm>
          <a:prstGeom prst="rect">
            <a:avLst/>
          </a:prstGeom>
          <a:noFill/>
          <a:ln>
            <a:noFill/>
          </a:ln>
        </p:spPr>
      </p:pic>
      <p:sp>
        <p:nvSpPr>
          <p:cNvPr id="305" name="Google Shape;305;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04"/>
                                        </p:tgtEl>
                                        <p:attrNameLst>
                                          <p:attrName>style.visibility</p:attrName>
                                        </p:attrNameLst>
                                      </p:cBhvr>
                                      <p:to>
                                        <p:strVal val="visible"/>
                                      </p:to>
                                    </p:set>
                                    <p:anim calcmode="lin" valueType="num">
                                      <p:cBhvr additive="base">
                                        <p:cTn dur="1000"/>
                                        <p:tgtEl>
                                          <p:spTgt spid="30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14"/>
          <p:cNvPicPr preferRelativeResize="0"/>
          <p:nvPr/>
        </p:nvPicPr>
        <p:blipFill>
          <a:blip r:embed="rId3">
            <a:alphaModFix/>
          </a:blip>
          <a:stretch>
            <a:fillRect/>
          </a:stretch>
        </p:blipFill>
        <p:spPr>
          <a:xfrm>
            <a:off x="-62875" y="0"/>
            <a:ext cx="9144000" cy="5143505"/>
          </a:xfrm>
          <a:prstGeom prst="rect">
            <a:avLst/>
          </a:prstGeom>
          <a:noFill/>
          <a:ln>
            <a:noFill/>
          </a:ln>
        </p:spPr>
      </p:pic>
      <p:sp>
        <p:nvSpPr>
          <p:cNvPr id="66" name="Google Shape;66;p14"/>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組員介紹</a:t>
            </a:r>
            <a:endParaRPr b="1" sz="2400">
              <a:solidFill>
                <a:srgbClr val="000000"/>
              </a:solidFill>
            </a:endParaRPr>
          </a:p>
        </p:txBody>
      </p:sp>
      <p:sp>
        <p:nvSpPr>
          <p:cNvPr id="67" name="Google Shape;6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68" name="Google Shape;68;p14"/>
          <p:cNvPicPr preferRelativeResize="0"/>
          <p:nvPr/>
        </p:nvPicPr>
        <p:blipFill>
          <a:blip r:embed="rId4">
            <a:alphaModFix/>
          </a:blip>
          <a:stretch>
            <a:fillRect/>
          </a:stretch>
        </p:blipFill>
        <p:spPr>
          <a:xfrm>
            <a:off x="1007303" y="2864975"/>
            <a:ext cx="1141200" cy="1141200"/>
          </a:xfrm>
          <a:prstGeom prst="rect">
            <a:avLst/>
          </a:prstGeom>
          <a:noFill/>
          <a:ln>
            <a:noFill/>
          </a:ln>
        </p:spPr>
      </p:pic>
      <p:pic>
        <p:nvPicPr>
          <p:cNvPr id="69" name="Google Shape;69;p14"/>
          <p:cNvPicPr preferRelativeResize="0"/>
          <p:nvPr/>
        </p:nvPicPr>
        <p:blipFill>
          <a:blip r:embed="rId5">
            <a:alphaModFix/>
          </a:blip>
          <a:stretch>
            <a:fillRect/>
          </a:stretch>
        </p:blipFill>
        <p:spPr>
          <a:xfrm>
            <a:off x="2949250" y="2864975"/>
            <a:ext cx="1141200" cy="1141200"/>
          </a:xfrm>
          <a:prstGeom prst="ellipse">
            <a:avLst/>
          </a:prstGeom>
          <a:noFill/>
          <a:ln>
            <a:noFill/>
          </a:ln>
        </p:spPr>
      </p:pic>
      <p:pic>
        <p:nvPicPr>
          <p:cNvPr id="70" name="Google Shape;70;p14"/>
          <p:cNvPicPr preferRelativeResize="0"/>
          <p:nvPr/>
        </p:nvPicPr>
        <p:blipFill rotWithShape="1">
          <a:blip r:embed="rId6">
            <a:alphaModFix/>
          </a:blip>
          <a:srcRect b="20274" l="79" r="89" t="4858"/>
          <a:stretch/>
        </p:blipFill>
        <p:spPr>
          <a:xfrm>
            <a:off x="2229400" y="1083850"/>
            <a:ext cx="997200" cy="997200"/>
          </a:xfrm>
          <a:prstGeom prst="ellipse">
            <a:avLst/>
          </a:prstGeom>
          <a:noFill/>
          <a:ln>
            <a:noFill/>
          </a:ln>
        </p:spPr>
      </p:pic>
      <p:pic>
        <p:nvPicPr>
          <p:cNvPr id="71" name="Google Shape;71;p14"/>
          <p:cNvPicPr preferRelativeResize="0"/>
          <p:nvPr/>
        </p:nvPicPr>
        <p:blipFill rotWithShape="1">
          <a:blip r:embed="rId7">
            <a:alphaModFix/>
          </a:blip>
          <a:srcRect b="23217" l="0" r="22839" t="18899"/>
          <a:stretch/>
        </p:blipFill>
        <p:spPr>
          <a:xfrm>
            <a:off x="6893000" y="2864973"/>
            <a:ext cx="1141200" cy="1141200"/>
          </a:xfrm>
          <a:prstGeom prst="ellipse">
            <a:avLst/>
          </a:prstGeom>
          <a:noFill/>
          <a:ln>
            <a:noFill/>
          </a:ln>
        </p:spPr>
      </p:pic>
      <p:sp>
        <p:nvSpPr>
          <p:cNvPr id="72" name="Google Shape;72;p14"/>
          <p:cNvSpPr txBox="1"/>
          <p:nvPr/>
        </p:nvSpPr>
        <p:spPr>
          <a:xfrm>
            <a:off x="2037400" y="2154375"/>
            <a:ext cx="13812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zh-TW" sz="1800">
                <a:solidFill>
                  <a:schemeClr val="dk2"/>
                </a:solidFill>
              </a:rPr>
              <a:t>許瑋倫</a:t>
            </a:r>
            <a:endParaRPr sz="1800">
              <a:solidFill>
                <a:schemeClr val="dk2"/>
              </a:solidFill>
            </a:endParaRPr>
          </a:p>
        </p:txBody>
      </p:sp>
      <p:grpSp>
        <p:nvGrpSpPr>
          <p:cNvPr id="73" name="Google Shape;73;p14"/>
          <p:cNvGrpSpPr/>
          <p:nvPr/>
        </p:nvGrpSpPr>
        <p:grpSpPr>
          <a:xfrm>
            <a:off x="3738525" y="939850"/>
            <a:ext cx="1381200" cy="1608113"/>
            <a:chOff x="3738525" y="939850"/>
            <a:chExt cx="1381200" cy="1608113"/>
          </a:xfrm>
        </p:grpSpPr>
        <p:pic>
          <p:nvPicPr>
            <p:cNvPr id="74" name="Google Shape;74;p14"/>
            <p:cNvPicPr preferRelativeResize="0"/>
            <p:nvPr/>
          </p:nvPicPr>
          <p:blipFill rotWithShape="1">
            <a:blip r:embed="rId8">
              <a:alphaModFix/>
            </a:blip>
            <a:srcRect b="22107" l="-3337" r="0" t="240"/>
            <a:stretch/>
          </p:blipFill>
          <p:spPr>
            <a:xfrm>
              <a:off x="3858525" y="939850"/>
              <a:ext cx="1141200" cy="1141200"/>
            </a:xfrm>
            <a:prstGeom prst="ellipse">
              <a:avLst/>
            </a:prstGeom>
            <a:noFill/>
            <a:ln>
              <a:noFill/>
            </a:ln>
          </p:spPr>
        </p:pic>
        <p:sp>
          <p:nvSpPr>
            <p:cNvPr id="75" name="Google Shape;75;p14"/>
            <p:cNvSpPr txBox="1"/>
            <p:nvPr/>
          </p:nvSpPr>
          <p:spPr>
            <a:xfrm>
              <a:off x="3738525" y="2154363"/>
              <a:ext cx="13812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zh-TW" sz="1800">
                  <a:solidFill>
                    <a:schemeClr val="dk2"/>
                  </a:solidFill>
                </a:rPr>
                <a:t>林昱呈</a:t>
              </a:r>
              <a:endParaRPr sz="1800">
                <a:solidFill>
                  <a:schemeClr val="dk2"/>
                </a:solidFill>
              </a:endParaRPr>
            </a:p>
          </p:txBody>
        </p:sp>
      </p:grpSp>
      <p:grpSp>
        <p:nvGrpSpPr>
          <p:cNvPr id="76" name="Google Shape;76;p14"/>
          <p:cNvGrpSpPr/>
          <p:nvPr/>
        </p:nvGrpSpPr>
        <p:grpSpPr>
          <a:xfrm>
            <a:off x="5511725" y="1010537"/>
            <a:ext cx="1381200" cy="1537425"/>
            <a:chOff x="5511725" y="1010537"/>
            <a:chExt cx="1381200" cy="1537425"/>
          </a:xfrm>
        </p:grpSpPr>
        <p:pic>
          <p:nvPicPr>
            <p:cNvPr id="77" name="Google Shape;77;p14"/>
            <p:cNvPicPr preferRelativeResize="0"/>
            <p:nvPr/>
          </p:nvPicPr>
          <p:blipFill>
            <a:blip r:embed="rId9">
              <a:alphaModFix/>
            </a:blip>
            <a:stretch>
              <a:fillRect/>
            </a:stretch>
          </p:blipFill>
          <p:spPr>
            <a:xfrm>
              <a:off x="5631649" y="1010537"/>
              <a:ext cx="1141350" cy="1143850"/>
            </a:xfrm>
            <a:prstGeom prst="rect">
              <a:avLst/>
            </a:prstGeom>
            <a:noFill/>
            <a:ln>
              <a:noFill/>
            </a:ln>
          </p:spPr>
        </p:pic>
        <p:sp>
          <p:nvSpPr>
            <p:cNvPr id="78" name="Google Shape;78;p14"/>
            <p:cNvSpPr txBox="1"/>
            <p:nvPr/>
          </p:nvSpPr>
          <p:spPr>
            <a:xfrm>
              <a:off x="5511725" y="2154363"/>
              <a:ext cx="13812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zh-TW" sz="1800">
                  <a:solidFill>
                    <a:schemeClr val="dk2"/>
                  </a:solidFill>
                </a:rPr>
                <a:t>李沛諭</a:t>
              </a:r>
              <a:endParaRPr sz="1800">
                <a:solidFill>
                  <a:schemeClr val="dk2"/>
                </a:solidFill>
              </a:endParaRPr>
            </a:p>
          </p:txBody>
        </p:sp>
      </p:grpSp>
      <p:sp>
        <p:nvSpPr>
          <p:cNvPr id="79" name="Google Shape;79;p14"/>
          <p:cNvSpPr txBox="1"/>
          <p:nvPr/>
        </p:nvSpPr>
        <p:spPr>
          <a:xfrm>
            <a:off x="887300" y="4040313"/>
            <a:ext cx="13812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zh-TW" sz="1800">
                <a:solidFill>
                  <a:schemeClr val="dk2"/>
                </a:solidFill>
              </a:rPr>
              <a:t>張育昇</a:t>
            </a:r>
            <a:endParaRPr sz="1800">
              <a:solidFill>
                <a:schemeClr val="dk2"/>
              </a:solidFill>
            </a:endParaRPr>
          </a:p>
        </p:txBody>
      </p:sp>
      <p:sp>
        <p:nvSpPr>
          <p:cNvPr id="80" name="Google Shape;80;p14"/>
          <p:cNvSpPr txBox="1"/>
          <p:nvPr/>
        </p:nvSpPr>
        <p:spPr>
          <a:xfrm>
            <a:off x="2829250" y="4040313"/>
            <a:ext cx="13812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zh-TW" sz="1800">
                <a:solidFill>
                  <a:schemeClr val="dk2"/>
                </a:solidFill>
              </a:rPr>
              <a:t>張祥逸</a:t>
            </a:r>
            <a:endParaRPr sz="1800">
              <a:solidFill>
                <a:schemeClr val="dk2"/>
              </a:solidFill>
            </a:endParaRPr>
          </a:p>
        </p:txBody>
      </p:sp>
      <p:grpSp>
        <p:nvGrpSpPr>
          <p:cNvPr id="81" name="Google Shape;81;p14"/>
          <p:cNvGrpSpPr/>
          <p:nvPr/>
        </p:nvGrpSpPr>
        <p:grpSpPr>
          <a:xfrm>
            <a:off x="4777275" y="2864975"/>
            <a:ext cx="1381200" cy="1568937"/>
            <a:chOff x="4777275" y="2864975"/>
            <a:chExt cx="1381200" cy="1568937"/>
          </a:xfrm>
        </p:grpSpPr>
        <p:pic>
          <p:nvPicPr>
            <p:cNvPr id="82" name="Google Shape;82;p14"/>
            <p:cNvPicPr preferRelativeResize="0"/>
            <p:nvPr/>
          </p:nvPicPr>
          <p:blipFill rotWithShape="1">
            <a:blip r:embed="rId10">
              <a:alphaModFix/>
            </a:blip>
            <a:srcRect b="22756" l="0" r="0" t="0"/>
            <a:stretch/>
          </p:blipFill>
          <p:spPr>
            <a:xfrm>
              <a:off x="4897275" y="2864975"/>
              <a:ext cx="1141200" cy="1141200"/>
            </a:xfrm>
            <a:prstGeom prst="flowChartConnector">
              <a:avLst/>
            </a:prstGeom>
            <a:noFill/>
            <a:ln>
              <a:noFill/>
            </a:ln>
          </p:spPr>
        </p:pic>
        <p:sp>
          <p:nvSpPr>
            <p:cNvPr id="83" name="Google Shape;83;p14"/>
            <p:cNvSpPr txBox="1"/>
            <p:nvPr/>
          </p:nvSpPr>
          <p:spPr>
            <a:xfrm>
              <a:off x="4777275" y="4040313"/>
              <a:ext cx="13812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zh-TW" sz="1800">
                  <a:solidFill>
                    <a:schemeClr val="dk2"/>
                  </a:solidFill>
                </a:rPr>
                <a:t>戎孝濬</a:t>
              </a:r>
              <a:endParaRPr sz="1800">
                <a:solidFill>
                  <a:schemeClr val="dk2"/>
                </a:solidFill>
              </a:endParaRPr>
            </a:p>
          </p:txBody>
        </p:sp>
      </p:grpSp>
      <p:sp>
        <p:nvSpPr>
          <p:cNvPr id="84" name="Google Shape;84;p14"/>
          <p:cNvSpPr txBox="1"/>
          <p:nvPr/>
        </p:nvSpPr>
        <p:spPr>
          <a:xfrm>
            <a:off x="6773000" y="4040313"/>
            <a:ext cx="13812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zh-TW" sz="1800">
                <a:solidFill>
                  <a:schemeClr val="dk2"/>
                </a:solidFill>
              </a:rPr>
              <a:t>朱威丞</a:t>
            </a:r>
            <a:endParaRPr sz="180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311" name="Google Shape;311;p32"/>
          <p:cNvPicPr preferRelativeResize="0"/>
          <p:nvPr/>
        </p:nvPicPr>
        <p:blipFill>
          <a:blip r:embed="rId3">
            <a:alphaModFix/>
          </a:blip>
          <a:stretch>
            <a:fillRect/>
          </a:stretch>
        </p:blipFill>
        <p:spPr>
          <a:xfrm>
            <a:off x="0" y="0"/>
            <a:ext cx="9144000" cy="5143505"/>
          </a:xfrm>
          <a:prstGeom prst="rect">
            <a:avLst/>
          </a:prstGeom>
          <a:noFill/>
          <a:ln>
            <a:noFill/>
          </a:ln>
        </p:spPr>
      </p:pic>
      <p:sp>
        <p:nvSpPr>
          <p:cNvPr id="312" name="Google Shape;312;p32"/>
          <p:cNvSpPr txBox="1"/>
          <p:nvPr/>
        </p:nvSpPr>
        <p:spPr>
          <a:xfrm>
            <a:off x="621850" y="3061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生成 </a:t>
            </a:r>
            <a:r>
              <a:rPr b="1" lang="zh-TW" sz="2400">
                <a:solidFill>
                  <a:schemeClr val="dk1"/>
                </a:solidFill>
              </a:rPr>
              <a:t>SQL 挑戰(2/2)</a:t>
            </a:r>
            <a:endParaRPr b="1" sz="2400"/>
          </a:p>
        </p:txBody>
      </p:sp>
      <p:sp>
        <p:nvSpPr>
          <p:cNvPr id="313" name="Google Shape;313;p32"/>
          <p:cNvSpPr txBox="1"/>
          <p:nvPr/>
        </p:nvSpPr>
        <p:spPr>
          <a:xfrm>
            <a:off x="2253600" y="3211450"/>
            <a:ext cx="7028400" cy="11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TW" sz="1800">
                <a:solidFill>
                  <a:schemeClr val="dk1"/>
                </a:solidFill>
              </a:rPr>
              <a:t>✅規範各表SQL生成順序，確保查詢</a:t>
            </a:r>
            <a:r>
              <a:rPr b="1" lang="zh-TW" sz="1800">
                <a:solidFill>
                  <a:schemeClr val="dk1"/>
                </a:solidFill>
              </a:rPr>
              <a:t>時</a:t>
            </a:r>
            <a:r>
              <a:rPr b="1" lang="zh-TW" sz="1800">
                <a:solidFill>
                  <a:schemeClr val="dk1"/>
                </a:solidFill>
              </a:rPr>
              <a:t>邏輯清晰，避免數據混雜。</a:t>
            </a:r>
            <a:endParaRPr b="1" sz="1800">
              <a:solidFill>
                <a:schemeClr val="dk1"/>
              </a:solidFill>
            </a:endParaRPr>
          </a:p>
          <a:p>
            <a:pPr indent="0" lvl="0" marL="0" rtl="0" algn="l">
              <a:spcBef>
                <a:spcPts val="0"/>
              </a:spcBef>
              <a:spcAft>
                <a:spcPts val="0"/>
              </a:spcAft>
              <a:buNone/>
            </a:pPr>
            <a:r>
              <a:t/>
            </a:r>
            <a:endParaRPr b="1" sz="1800">
              <a:solidFill>
                <a:schemeClr val="dk1"/>
              </a:solidFill>
            </a:endParaRPr>
          </a:p>
          <a:p>
            <a:pPr indent="0" lvl="0" marL="0" rtl="0" algn="l">
              <a:spcBef>
                <a:spcPts val="0"/>
              </a:spcBef>
              <a:spcAft>
                <a:spcPts val="0"/>
              </a:spcAft>
              <a:buNone/>
            </a:pPr>
            <a:r>
              <a:rPr b="1" lang="zh-TW" sz="1800">
                <a:solidFill>
                  <a:schemeClr val="dk1"/>
                </a:solidFill>
              </a:rPr>
              <a:t>✅支援多組SQL同步生成</a:t>
            </a:r>
            <a:r>
              <a:rPr b="1" lang="zh-TW" sz="1800">
                <a:solidFill>
                  <a:schemeClr val="dk1"/>
                </a:solidFill>
              </a:rPr>
              <a:t>、查詢</a:t>
            </a:r>
            <a:r>
              <a:rPr b="1" lang="zh-TW" sz="1800">
                <a:solidFill>
                  <a:schemeClr val="dk1"/>
                </a:solidFill>
              </a:rPr>
              <a:t>，統一</a:t>
            </a:r>
            <a:r>
              <a:rPr b="1" lang="zh-TW" sz="1800">
                <a:solidFill>
                  <a:schemeClr val="dk1"/>
                </a:solidFill>
              </a:rPr>
              <a:t>輸出</a:t>
            </a:r>
            <a:r>
              <a:rPr b="1" lang="zh-TW" sz="1800">
                <a:solidFill>
                  <a:schemeClr val="dk1"/>
                </a:solidFill>
              </a:rPr>
              <a:t>格式</a:t>
            </a:r>
            <a:r>
              <a:rPr b="1" lang="zh-TW" sz="1800">
                <a:solidFill>
                  <a:schemeClr val="dk1"/>
                </a:solidFill>
              </a:rPr>
              <a:t>。</a:t>
            </a:r>
            <a:endParaRPr b="1" sz="1800">
              <a:solidFill>
                <a:schemeClr val="dk1"/>
              </a:solidFill>
            </a:endParaRPr>
          </a:p>
        </p:txBody>
      </p:sp>
      <p:grpSp>
        <p:nvGrpSpPr>
          <p:cNvPr id="314" name="Google Shape;314;p32"/>
          <p:cNvGrpSpPr/>
          <p:nvPr/>
        </p:nvGrpSpPr>
        <p:grpSpPr>
          <a:xfrm>
            <a:off x="727175" y="1479375"/>
            <a:ext cx="4967551" cy="1027025"/>
            <a:chOff x="727175" y="1250775"/>
            <a:chExt cx="4967551" cy="1027025"/>
          </a:xfrm>
        </p:grpSpPr>
        <p:grpSp>
          <p:nvGrpSpPr>
            <p:cNvPr id="315" name="Google Shape;315;p32"/>
            <p:cNvGrpSpPr/>
            <p:nvPr/>
          </p:nvGrpSpPr>
          <p:grpSpPr>
            <a:xfrm>
              <a:off x="727175" y="1250775"/>
              <a:ext cx="4967551" cy="1027025"/>
              <a:chOff x="727175" y="1250775"/>
              <a:chExt cx="4967551" cy="1027025"/>
            </a:xfrm>
          </p:grpSpPr>
          <p:pic>
            <p:nvPicPr>
              <p:cNvPr id="316" name="Google Shape;316;p32"/>
              <p:cNvPicPr preferRelativeResize="0"/>
              <p:nvPr/>
            </p:nvPicPr>
            <p:blipFill>
              <a:blip r:embed="rId4">
                <a:alphaModFix/>
              </a:blip>
              <a:stretch>
                <a:fillRect/>
              </a:stretch>
            </p:blipFill>
            <p:spPr>
              <a:xfrm>
                <a:off x="727175" y="1250775"/>
                <a:ext cx="4967551" cy="1027025"/>
              </a:xfrm>
              <a:prstGeom prst="rect">
                <a:avLst/>
              </a:prstGeom>
              <a:noFill/>
              <a:ln>
                <a:noFill/>
              </a:ln>
            </p:spPr>
          </p:pic>
          <p:sp>
            <p:nvSpPr>
              <p:cNvPr id="317" name="Google Shape;317;p32"/>
              <p:cNvSpPr txBox="1"/>
              <p:nvPr/>
            </p:nvSpPr>
            <p:spPr>
              <a:xfrm>
                <a:off x="2435120" y="1406919"/>
                <a:ext cx="30000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sz="1700">
                    <a:solidFill>
                      <a:schemeClr val="dk1"/>
                    </a:solidFill>
                  </a:rPr>
                  <a:t>跨表查詢，LLM 生成的SQL </a:t>
                </a:r>
                <a:r>
                  <a:rPr b="1" lang="zh-TW" sz="1700">
                    <a:solidFill>
                      <a:schemeClr val="dk1"/>
                    </a:solidFill>
                  </a:rPr>
                  <a:t>使</a:t>
                </a:r>
                <a:r>
                  <a:rPr b="1" lang="zh-TW" sz="1700">
                    <a:solidFill>
                      <a:schemeClr val="dk1"/>
                    </a:solidFill>
                  </a:rPr>
                  <a:t>數據</a:t>
                </a:r>
                <a:r>
                  <a:rPr b="1" lang="zh-TW" sz="1700">
                    <a:solidFill>
                      <a:schemeClr val="dk1"/>
                    </a:solidFill>
                  </a:rPr>
                  <a:t>混合</a:t>
                </a:r>
                <a:endParaRPr b="1" sz="1700">
                  <a:solidFill>
                    <a:schemeClr val="dk1"/>
                  </a:solidFill>
                </a:endParaRPr>
              </a:p>
            </p:txBody>
          </p:sp>
        </p:grpSp>
        <p:sp>
          <p:nvSpPr>
            <p:cNvPr id="318" name="Google Shape;318;p32"/>
            <p:cNvSpPr txBox="1"/>
            <p:nvPr/>
          </p:nvSpPr>
          <p:spPr>
            <a:xfrm>
              <a:off x="999977" y="1532184"/>
              <a:ext cx="10284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TW" sz="1900">
                  <a:solidFill>
                    <a:schemeClr val="dk1"/>
                  </a:solidFill>
                </a:rPr>
                <a:t>挑戰 </a:t>
              </a:r>
              <a:r>
                <a:rPr b="1" lang="zh-TW" sz="1900">
                  <a:solidFill>
                    <a:schemeClr val="dk1"/>
                  </a:solidFill>
                </a:rPr>
                <a:t>2</a:t>
              </a:r>
              <a:endParaRPr b="1" sz="1900">
                <a:solidFill>
                  <a:schemeClr val="dk1"/>
                </a:solidFill>
              </a:endParaRPr>
            </a:p>
          </p:txBody>
        </p:sp>
      </p:grpSp>
      <p:grpSp>
        <p:nvGrpSpPr>
          <p:cNvPr id="319" name="Google Shape;319;p32"/>
          <p:cNvGrpSpPr/>
          <p:nvPr/>
        </p:nvGrpSpPr>
        <p:grpSpPr>
          <a:xfrm>
            <a:off x="8208825" y="62200"/>
            <a:ext cx="866000" cy="1001250"/>
            <a:chOff x="8208825" y="62200"/>
            <a:chExt cx="866000" cy="1001250"/>
          </a:xfrm>
        </p:grpSpPr>
        <p:pic>
          <p:nvPicPr>
            <p:cNvPr id="320" name="Google Shape;320;p32"/>
            <p:cNvPicPr preferRelativeResize="0"/>
            <p:nvPr/>
          </p:nvPicPr>
          <p:blipFill rotWithShape="1">
            <a:blip r:embed="rId5">
              <a:alphaModFix/>
            </a:blip>
            <a:srcRect b="22756" l="0" r="0" t="0"/>
            <a:stretch/>
          </p:blipFill>
          <p:spPr>
            <a:xfrm>
              <a:off x="8208825" y="62200"/>
              <a:ext cx="758700" cy="758700"/>
            </a:xfrm>
            <a:prstGeom prst="flowChartConnector">
              <a:avLst/>
            </a:prstGeom>
            <a:noFill/>
            <a:ln>
              <a:noFill/>
            </a:ln>
          </p:spPr>
        </p:pic>
        <p:sp>
          <p:nvSpPr>
            <p:cNvPr id="321" name="Google Shape;321;p32"/>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戎孝濬</a:t>
              </a:r>
              <a:endParaRPr sz="900">
                <a:solidFill>
                  <a:schemeClr val="dk1"/>
                </a:solidFill>
              </a:endParaRPr>
            </a:p>
          </p:txBody>
        </p:sp>
      </p:grpSp>
      <p:pic>
        <p:nvPicPr>
          <p:cNvPr id="322" name="Google Shape;322;p32"/>
          <p:cNvPicPr preferRelativeResize="0"/>
          <p:nvPr/>
        </p:nvPicPr>
        <p:blipFill>
          <a:blip r:embed="rId6">
            <a:alphaModFix/>
          </a:blip>
          <a:stretch>
            <a:fillRect/>
          </a:stretch>
        </p:blipFill>
        <p:spPr>
          <a:xfrm>
            <a:off x="-12956" y="4573579"/>
            <a:ext cx="8839200" cy="771525"/>
          </a:xfrm>
          <a:prstGeom prst="rect">
            <a:avLst/>
          </a:prstGeom>
          <a:noFill/>
          <a:ln>
            <a:noFill/>
          </a:ln>
        </p:spPr>
      </p:pic>
      <p:pic>
        <p:nvPicPr>
          <p:cNvPr id="323" name="Google Shape;323;p32"/>
          <p:cNvPicPr preferRelativeResize="0"/>
          <p:nvPr/>
        </p:nvPicPr>
        <p:blipFill>
          <a:blip r:embed="rId7">
            <a:alphaModFix/>
          </a:blip>
          <a:stretch>
            <a:fillRect/>
          </a:stretch>
        </p:blipFill>
        <p:spPr>
          <a:xfrm>
            <a:off x="0" y="1613950"/>
            <a:ext cx="9144000" cy="1915601"/>
          </a:xfrm>
          <a:prstGeom prst="rect">
            <a:avLst/>
          </a:prstGeom>
          <a:noFill/>
          <a:ln>
            <a:noFill/>
          </a:ln>
        </p:spPr>
      </p:pic>
      <p:sp>
        <p:nvSpPr>
          <p:cNvPr id="324" name="Google Shape;324;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23"/>
                                        </p:tgtEl>
                                        <p:attrNameLst>
                                          <p:attrName>style.visibility</p:attrName>
                                        </p:attrNameLst>
                                      </p:cBhvr>
                                      <p:to>
                                        <p:strVal val="visible"/>
                                      </p:to>
                                    </p:set>
                                    <p:anim calcmode="lin" valueType="num">
                                      <p:cBhvr additive="base">
                                        <p:cTn dur="1000"/>
                                        <p:tgtEl>
                                          <p:spTgt spid="32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330" name="Google Shape;330;p33"/>
          <p:cNvPicPr preferRelativeResize="0"/>
          <p:nvPr/>
        </p:nvPicPr>
        <p:blipFill>
          <a:blip r:embed="rId3">
            <a:alphaModFix/>
          </a:blip>
          <a:stretch>
            <a:fillRect/>
          </a:stretch>
        </p:blipFill>
        <p:spPr>
          <a:xfrm>
            <a:off x="0" y="0"/>
            <a:ext cx="9144000" cy="5143505"/>
          </a:xfrm>
          <a:prstGeom prst="rect">
            <a:avLst/>
          </a:prstGeom>
          <a:noFill/>
          <a:ln>
            <a:noFill/>
          </a:ln>
        </p:spPr>
      </p:pic>
      <p:sp>
        <p:nvSpPr>
          <p:cNvPr id="331" name="Google Shape;331;p33"/>
          <p:cNvSpPr txBox="1"/>
          <p:nvPr/>
        </p:nvSpPr>
        <p:spPr>
          <a:xfrm>
            <a:off x="621850" y="3061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LLM架構(</a:t>
            </a:r>
            <a:r>
              <a:rPr b="1" lang="zh-TW" sz="2400">
                <a:solidFill>
                  <a:schemeClr val="dk1"/>
                </a:solidFill>
              </a:rPr>
              <a:t>Analysis Report</a:t>
            </a:r>
            <a:r>
              <a:rPr b="1" lang="zh-TW" sz="2400"/>
              <a:t>)</a:t>
            </a:r>
            <a:endParaRPr b="1" sz="2400"/>
          </a:p>
        </p:txBody>
      </p:sp>
      <p:pic>
        <p:nvPicPr>
          <p:cNvPr id="332" name="Google Shape;332;p33"/>
          <p:cNvPicPr preferRelativeResize="0"/>
          <p:nvPr/>
        </p:nvPicPr>
        <p:blipFill>
          <a:blip r:embed="rId4">
            <a:alphaModFix/>
          </a:blip>
          <a:stretch>
            <a:fillRect/>
          </a:stretch>
        </p:blipFill>
        <p:spPr>
          <a:xfrm>
            <a:off x="2268867" y="729882"/>
            <a:ext cx="4632175" cy="3949275"/>
          </a:xfrm>
          <a:prstGeom prst="rect">
            <a:avLst/>
          </a:prstGeom>
          <a:noFill/>
          <a:ln>
            <a:noFill/>
          </a:ln>
        </p:spPr>
      </p:pic>
      <p:grpSp>
        <p:nvGrpSpPr>
          <p:cNvPr id="333" name="Google Shape;333;p33"/>
          <p:cNvGrpSpPr/>
          <p:nvPr/>
        </p:nvGrpSpPr>
        <p:grpSpPr>
          <a:xfrm>
            <a:off x="8208825" y="62200"/>
            <a:ext cx="866000" cy="1001250"/>
            <a:chOff x="8208825" y="62200"/>
            <a:chExt cx="866000" cy="1001250"/>
          </a:xfrm>
        </p:grpSpPr>
        <p:pic>
          <p:nvPicPr>
            <p:cNvPr id="334" name="Google Shape;334;p33"/>
            <p:cNvPicPr preferRelativeResize="0"/>
            <p:nvPr/>
          </p:nvPicPr>
          <p:blipFill rotWithShape="1">
            <a:blip r:embed="rId5">
              <a:alphaModFix/>
            </a:blip>
            <a:srcRect b="22756" l="0" r="0" t="0"/>
            <a:stretch/>
          </p:blipFill>
          <p:spPr>
            <a:xfrm>
              <a:off x="8208825" y="62200"/>
              <a:ext cx="758700" cy="758700"/>
            </a:xfrm>
            <a:prstGeom prst="flowChartConnector">
              <a:avLst/>
            </a:prstGeom>
            <a:noFill/>
            <a:ln>
              <a:noFill/>
            </a:ln>
          </p:spPr>
        </p:pic>
        <p:sp>
          <p:nvSpPr>
            <p:cNvPr id="335" name="Google Shape;335;p33"/>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戎孝濬</a:t>
              </a:r>
              <a:endParaRPr sz="900">
                <a:solidFill>
                  <a:schemeClr val="dk1"/>
                </a:solidFill>
              </a:endParaRPr>
            </a:p>
          </p:txBody>
        </p:sp>
      </p:grpSp>
      <p:pic>
        <p:nvPicPr>
          <p:cNvPr id="336" name="Google Shape;336;p33"/>
          <p:cNvPicPr preferRelativeResize="0"/>
          <p:nvPr/>
        </p:nvPicPr>
        <p:blipFill>
          <a:blip r:embed="rId6">
            <a:alphaModFix/>
          </a:blip>
          <a:stretch>
            <a:fillRect/>
          </a:stretch>
        </p:blipFill>
        <p:spPr>
          <a:xfrm>
            <a:off x="-12956" y="4628010"/>
            <a:ext cx="8839200" cy="771525"/>
          </a:xfrm>
          <a:prstGeom prst="rect">
            <a:avLst/>
          </a:prstGeom>
          <a:noFill/>
          <a:ln>
            <a:noFill/>
          </a:ln>
        </p:spPr>
      </p:pic>
      <p:sp>
        <p:nvSpPr>
          <p:cNvPr id="337" name="Google Shape;337;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343" name="Google Shape;343;p34"/>
          <p:cNvPicPr preferRelativeResize="0"/>
          <p:nvPr/>
        </p:nvPicPr>
        <p:blipFill>
          <a:blip r:embed="rId3">
            <a:alphaModFix/>
          </a:blip>
          <a:stretch>
            <a:fillRect/>
          </a:stretch>
        </p:blipFill>
        <p:spPr>
          <a:xfrm>
            <a:off x="0" y="0"/>
            <a:ext cx="9144000" cy="5143505"/>
          </a:xfrm>
          <a:prstGeom prst="rect">
            <a:avLst/>
          </a:prstGeom>
          <a:noFill/>
          <a:ln>
            <a:noFill/>
          </a:ln>
        </p:spPr>
      </p:pic>
      <p:sp>
        <p:nvSpPr>
          <p:cNvPr id="344" name="Google Shape;344;p34"/>
          <p:cNvSpPr txBox="1"/>
          <p:nvPr/>
        </p:nvSpPr>
        <p:spPr>
          <a:xfrm>
            <a:off x="621850" y="3061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LLM </a:t>
            </a:r>
            <a:r>
              <a:rPr b="1" lang="zh-TW" sz="2400">
                <a:solidFill>
                  <a:schemeClr val="dk1"/>
                </a:solidFill>
              </a:rPr>
              <a:t>Analysis Report prompt </a:t>
            </a:r>
            <a:r>
              <a:rPr b="1" lang="zh-TW" sz="2400">
                <a:solidFill>
                  <a:schemeClr val="dk1"/>
                </a:solidFill>
              </a:rPr>
              <a:t>工程</a:t>
            </a:r>
            <a:endParaRPr b="1" sz="2400"/>
          </a:p>
        </p:txBody>
      </p:sp>
      <p:sp>
        <p:nvSpPr>
          <p:cNvPr id="345" name="Google Shape;345;p34"/>
          <p:cNvSpPr txBox="1"/>
          <p:nvPr/>
        </p:nvSpPr>
        <p:spPr>
          <a:xfrm>
            <a:off x="3428050" y="1179525"/>
            <a:ext cx="5820000" cy="8958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dk1"/>
              </a:buClr>
              <a:buSzPts val="1400"/>
              <a:buAutoNum type="arabicPeriod"/>
            </a:pPr>
            <a:r>
              <a:rPr lang="zh-TW">
                <a:solidFill>
                  <a:schemeClr val="dk1"/>
                </a:solidFill>
              </a:rPr>
              <a:t>使用</a:t>
            </a:r>
            <a:r>
              <a:rPr b="1" lang="zh-TW">
                <a:solidFill>
                  <a:schemeClr val="dk1"/>
                </a:solidFill>
              </a:rPr>
              <a:t>分層結構</a:t>
            </a:r>
            <a:r>
              <a:rPr lang="zh-TW">
                <a:solidFill>
                  <a:schemeClr val="dk1"/>
                </a:solidFill>
              </a:rPr>
              <a:t>，確保關鍵資訊放在前面，次要資訊放後面。</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lang="zh-TW">
                <a:solidFill>
                  <a:schemeClr val="dk1"/>
                </a:solidFill>
              </a:rPr>
              <a:t>以</a:t>
            </a:r>
            <a:r>
              <a:rPr b="1" lang="zh-TW">
                <a:solidFill>
                  <a:schemeClr val="dk1"/>
                </a:solidFill>
              </a:rPr>
              <a:t>關鍵字</a:t>
            </a:r>
            <a:r>
              <a:rPr lang="zh-TW">
                <a:solidFill>
                  <a:schemeClr val="dk1"/>
                </a:solidFill>
              </a:rPr>
              <a:t>標示重要訊息，而非完整敘述。</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b="1" lang="zh-TW">
                <a:solidFill>
                  <a:schemeClr val="dk1"/>
                </a:solidFill>
              </a:rPr>
              <a:t>減少不必要的修飾詞</a:t>
            </a:r>
            <a:r>
              <a:rPr lang="zh-TW">
                <a:solidFill>
                  <a:schemeClr val="dk1"/>
                </a:solidFill>
              </a:rPr>
              <a:t>，讓 prompt 更具可讀性。</a:t>
            </a:r>
            <a:endParaRPr sz="1800">
              <a:solidFill>
                <a:schemeClr val="dk2"/>
              </a:solidFill>
            </a:endParaRPr>
          </a:p>
        </p:txBody>
      </p:sp>
      <p:grpSp>
        <p:nvGrpSpPr>
          <p:cNvPr id="346" name="Google Shape;346;p34"/>
          <p:cNvGrpSpPr/>
          <p:nvPr/>
        </p:nvGrpSpPr>
        <p:grpSpPr>
          <a:xfrm>
            <a:off x="765700" y="1276375"/>
            <a:ext cx="2662350" cy="3010150"/>
            <a:chOff x="613300" y="1276375"/>
            <a:chExt cx="2662350" cy="3010150"/>
          </a:xfrm>
        </p:grpSpPr>
        <p:sp>
          <p:nvSpPr>
            <p:cNvPr id="347" name="Google Shape;347;p34"/>
            <p:cNvSpPr/>
            <p:nvPr/>
          </p:nvSpPr>
          <p:spPr>
            <a:xfrm>
              <a:off x="613450" y="1276375"/>
              <a:ext cx="2662200" cy="652200"/>
            </a:xfrm>
            <a:prstGeom prst="rect">
              <a:avLst/>
            </a:prstGeom>
            <a:solidFill>
              <a:srgbClr val="FCE5CD"/>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zh-TW">
                  <a:solidFill>
                    <a:schemeClr val="dk1"/>
                  </a:solidFill>
                </a:rPr>
                <a:t>Prompt過於冗長，導致模型無法抓住核心重點</a:t>
              </a:r>
              <a:endParaRPr/>
            </a:p>
          </p:txBody>
        </p:sp>
        <p:sp>
          <p:nvSpPr>
            <p:cNvPr id="348" name="Google Shape;348;p34"/>
            <p:cNvSpPr/>
            <p:nvPr/>
          </p:nvSpPr>
          <p:spPr>
            <a:xfrm>
              <a:off x="613450" y="2436150"/>
              <a:ext cx="2662200" cy="652200"/>
            </a:xfrm>
            <a:prstGeom prst="rect">
              <a:avLst/>
            </a:prstGeom>
            <a:solidFill>
              <a:srgbClr val="FCE5CD"/>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zh-TW"/>
                <a:t>明確定義LLM角色</a:t>
              </a:r>
              <a:endParaRPr b="1"/>
            </a:p>
          </p:txBody>
        </p:sp>
        <p:sp>
          <p:nvSpPr>
            <p:cNvPr id="349" name="Google Shape;349;p34"/>
            <p:cNvSpPr/>
            <p:nvPr/>
          </p:nvSpPr>
          <p:spPr>
            <a:xfrm>
              <a:off x="613300" y="3634325"/>
              <a:ext cx="2662200" cy="652200"/>
            </a:xfrm>
            <a:prstGeom prst="rect">
              <a:avLst/>
            </a:prstGeom>
            <a:solidFill>
              <a:srgbClr val="FCE5CD"/>
            </a:solidFill>
            <a:ln cap="flat" cmpd="sng" w="9525">
              <a:solidFill>
                <a:srgbClr val="F6B26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TW"/>
                <a:t> </a:t>
              </a:r>
              <a:r>
                <a:rPr b="1" lang="zh-TW"/>
                <a:t>缺乏明確指示，導致輸出格式不穩定，導致產出多餘訊息</a:t>
              </a:r>
              <a:endParaRPr b="1"/>
            </a:p>
          </p:txBody>
        </p:sp>
      </p:grpSp>
      <p:sp>
        <p:nvSpPr>
          <p:cNvPr id="350" name="Google Shape;350;p34"/>
          <p:cNvSpPr txBox="1"/>
          <p:nvPr/>
        </p:nvSpPr>
        <p:spPr>
          <a:xfrm>
            <a:off x="3428050" y="2430088"/>
            <a:ext cx="5322900" cy="6480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AutoNum type="arabicPeriod"/>
            </a:pPr>
            <a:r>
              <a:rPr lang="zh-TW"/>
              <a:t>加入</a:t>
            </a:r>
            <a:r>
              <a:rPr b="1" lang="zh-TW"/>
              <a:t>角色設定</a:t>
            </a:r>
            <a:r>
              <a:rPr lang="zh-TW"/>
              <a:t>：明確 LLM 是財務專家 + 數據科學家。</a:t>
            </a:r>
            <a:endParaRPr/>
          </a:p>
          <a:p>
            <a:pPr indent="-317500" lvl="0" marL="457200" rtl="0" algn="l">
              <a:lnSpc>
                <a:spcPct val="115000"/>
              </a:lnSpc>
              <a:spcBef>
                <a:spcPts val="0"/>
              </a:spcBef>
              <a:spcAft>
                <a:spcPts val="0"/>
              </a:spcAft>
              <a:buSzPts val="1400"/>
              <a:buAutoNum type="arabicPeriod"/>
            </a:pPr>
            <a:r>
              <a:rPr lang="zh-TW"/>
              <a:t>加入數據背景：確保 LLM 瞭解數據意義。</a:t>
            </a:r>
            <a:endParaRPr/>
          </a:p>
        </p:txBody>
      </p:sp>
      <p:sp>
        <p:nvSpPr>
          <p:cNvPr id="351" name="Google Shape;351;p34"/>
          <p:cNvSpPr txBox="1"/>
          <p:nvPr/>
        </p:nvSpPr>
        <p:spPr>
          <a:xfrm>
            <a:off x="3428050" y="3807600"/>
            <a:ext cx="57159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AutoNum type="arabicPeriod"/>
            </a:pPr>
            <a:r>
              <a:rPr b="1" lang="zh-TW">
                <a:solidFill>
                  <a:schemeClr val="dk1"/>
                </a:solidFill>
              </a:rPr>
              <a:t>調整輸出格式</a:t>
            </a:r>
            <a:r>
              <a:rPr lang="zh-TW">
                <a:solidFill>
                  <a:schemeClr val="dk1"/>
                </a:solidFill>
              </a:rPr>
              <a:t>：限制LLM只輸出財報內容，不回應多餘信息。</a:t>
            </a:r>
            <a:endParaRPr/>
          </a:p>
        </p:txBody>
      </p:sp>
      <p:grpSp>
        <p:nvGrpSpPr>
          <p:cNvPr id="352" name="Google Shape;352;p34"/>
          <p:cNvGrpSpPr/>
          <p:nvPr/>
        </p:nvGrpSpPr>
        <p:grpSpPr>
          <a:xfrm>
            <a:off x="8208825" y="62200"/>
            <a:ext cx="866000" cy="1001250"/>
            <a:chOff x="8208825" y="62200"/>
            <a:chExt cx="866000" cy="1001250"/>
          </a:xfrm>
        </p:grpSpPr>
        <p:pic>
          <p:nvPicPr>
            <p:cNvPr id="353" name="Google Shape;353;p34"/>
            <p:cNvPicPr preferRelativeResize="0"/>
            <p:nvPr/>
          </p:nvPicPr>
          <p:blipFill rotWithShape="1">
            <a:blip r:embed="rId4">
              <a:alphaModFix/>
            </a:blip>
            <a:srcRect b="22756" l="0" r="0" t="0"/>
            <a:stretch/>
          </p:blipFill>
          <p:spPr>
            <a:xfrm>
              <a:off x="8208825" y="62200"/>
              <a:ext cx="758700" cy="758700"/>
            </a:xfrm>
            <a:prstGeom prst="flowChartConnector">
              <a:avLst/>
            </a:prstGeom>
            <a:noFill/>
            <a:ln>
              <a:noFill/>
            </a:ln>
          </p:spPr>
        </p:pic>
        <p:sp>
          <p:nvSpPr>
            <p:cNvPr id="354" name="Google Shape;354;p34"/>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戎孝濬</a:t>
              </a:r>
              <a:endParaRPr sz="900">
                <a:solidFill>
                  <a:schemeClr val="dk1"/>
                </a:solidFill>
              </a:endParaRPr>
            </a:p>
          </p:txBody>
        </p:sp>
      </p:grpSp>
      <p:pic>
        <p:nvPicPr>
          <p:cNvPr id="355" name="Google Shape;355;p34"/>
          <p:cNvPicPr preferRelativeResize="0"/>
          <p:nvPr/>
        </p:nvPicPr>
        <p:blipFill>
          <a:blip r:embed="rId5">
            <a:alphaModFix/>
          </a:blip>
          <a:stretch>
            <a:fillRect/>
          </a:stretch>
        </p:blipFill>
        <p:spPr>
          <a:xfrm>
            <a:off x="-12956" y="4563230"/>
            <a:ext cx="8839200" cy="771525"/>
          </a:xfrm>
          <a:prstGeom prst="rect">
            <a:avLst/>
          </a:prstGeom>
          <a:noFill/>
          <a:ln>
            <a:noFill/>
          </a:ln>
        </p:spPr>
      </p:pic>
      <p:sp>
        <p:nvSpPr>
          <p:cNvPr id="356" name="Google Shape;356;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362" name="Google Shape;362;p35"/>
          <p:cNvPicPr preferRelativeResize="0"/>
          <p:nvPr/>
        </p:nvPicPr>
        <p:blipFill>
          <a:blip r:embed="rId3">
            <a:alphaModFix/>
          </a:blip>
          <a:stretch>
            <a:fillRect/>
          </a:stretch>
        </p:blipFill>
        <p:spPr>
          <a:xfrm>
            <a:off x="0" y="0"/>
            <a:ext cx="9144000" cy="5143505"/>
          </a:xfrm>
          <a:prstGeom prst="rect">
            <a:avLst/>
          </a:prstGeom>
          <a:noFill/>
          <a:ln>
            <a:noFill/>
          </a:ln>
        </p:spPr>
      </p:pic>
      <p:sp>
        <p:nvSpPr>
          <p:cNvPr id="363" name="Google Shape;363;p35"/>
          <p:cNvSpPr txBox="1"/>
          <p:nvPr/>
        </p:nvSpPr>
        <p:spPr>
          <a:xfrm>
            <a:off x="621850" y="3061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LLM </a:t>
            </a:r>
            <a:r>
              <a:rPr b="1" lang="zh-TW" sz="2400">
                <a:solidFill>
                  <a:schemeClr val="dk1"/>
                </a:solidFill>
              </a:rPr>
              <a:t>Analysis Report </a:t>
            </a:r>
            <a:r>
              <a:rPr b="1" lang="zh-TW" sz="2400">
                <a:solidFill>
                  <a:schemeClr val="dk1"/>
                </a:solidFill>
              </a:rPr>
              <a:t>prompt 工程</a:t>
            </a:r>
            <a:endParaRPr b="1" sz="2400"/>
          </a:p>
        </p:txBody>
      </p:sp>
      <p:sp>
        <p:nvSpPr>
          <p:cNvPr id="364" name="Google Shape;364;p35"/>
          <p:cNvSpPr txBox="1"/>
          <p:nvPr/>
        </p:nvSpPr>
        <p:spPr>
          <a:xfrm>
            <a:off x="539350" y="1039025"/>
            <a:ext cx="85644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600"/>
              <a:t>system_prompt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zh-TW" sz="1600"/>
              <a:t>1</a:t>
            </a:r>
            <a:r>
              <a:rPr lang="zh-TW" sz="1600"/>
              <a:t>.你是一位</a:t>
            </a:r>
            <a:r>
              <a:rPr b="1" lang="zh-TW" sz="1600"/>
              <a:t>專業數據科學家</a:t>
            </a:r>
            <a:r>
              <a:rPr lang="zh-TW" sz="1600"/>
              <a:t>以及</a:t>
            </a:r>
            <a:r>
              <a:rPr b="1" lang="zh-TW" sz="1600"/>
              <a:t>財務專家</a:t>
            </a:r>
            <a:r>
              <a:rPr lang="zh-TW" sz="1600"/>
              <a:t>，負責從公司數據中提取洞察並撰寫繁體中文報告。</a:t>
            </a:r>
            <a:endParaRPr sz="1600"/>
          </a:p>
          <a:p>
            <a:pPr indent="0" lvl="0" marL="0" rtl="0" algn="l">
              <a:spcBef>
                <a:spcPts val="0"/>
              </a:spcBef>
              <a:spcAft>
                <a:spcPts val="0"/>
              </a:spcAft>
              <a:buNone/>
            </a:pPr>
            <a:r>
              <a:rPr lang="zh-TW" sz="1600"/>
              <a:t>2.請了解所有</a:t>
            </a:r>
            <a:r>
              <a:rPr b="1" lang="zh-TW" sz="1600"/>
              <a:t>公司財務之</a:t>
            </a:r>
            <a:r>
              <a:rPr b="1" lang="zh-TW" sz="1600"/>
              <a:t>數據資料</a:t>
            </a:r>
            <a:r>
              <a:rPr lang="zh-TW" sz="1600"/>
              <a:t>，資料如下:{data}。</a:t>
            </a:r>
            <a:endParaRPr sz="1600"/>
          </a:p>
          <a:p>
            <a:pPr indent="0" lvl="0" marL="0" rtl="0" algn="l">
              <a:spcBef>
                <a:spcPts val="0"/>
              </a:spcBef>
              <a:spcAft>
                <a:spcPts val="0"/>
              </a:spcAft>
              <a:buNone/>
            </a:pPr>
            <a:r>
              <a:rPr lang="zh-TW" sz="1600"/>
              <a:t>3.請根據數據進行分析並回答問題。</a:t>
            </a:r>
            <a:endParaRPr sz="1600"/>
          </a:p>
        </p:txBody>
      </p:sp>
      <p:sp>
        <p:nvSpPr>
          <p:cNvPr id="365" name="Google Shape;365;p35"/>
          <p:cNvSpPr txBox="1"/>
          <p:nvPr/>
        </p:nvSpPr>
        <p:spPr>
          <a:xfrm>
            <a:off x="621850" y="2554075"/>
            <a:ext cx="83994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600"/>
              <a:t>user_input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zh-TW" sz="1600"/>
              <a:t>"請分析財務數據並描述各季度的財務指標及財報數據，最好能提出具體數字，越詳盡越好"</a:t>
            </a:r>
            <a:endParaRPr sz="1600"/>
          </a:p>
          <a:p>
            <a:pPr indent="0" lvl="0" marL="0" rtl="0" algn="l">
              <a:spcBef>
                <a:spcPts val="0"/>
              </a:spcBef>
              <a:spcAft>
                <a:spcPts val="0"/>
              </a:spcAft>
              <a:buNone/>
            </a:pPr>
            <a:r>
              <a:rPr lang="zh-TW" sz="1600"/>
              <a:t>            </a:t>
            </a:r>
            <a:r>
              <a:rPr b="1" lang="zh-TW" sz="1600"/>
              <a:t>1趨勢分析</a:t>
            </a:r>
            <a:r>
              <a:rPr lang="zh-TW" sz="1600"/>
              <a:t>：各指標的變化趨勢。</a:t>
            </a:r>
            <a:endParaRPr sz="1600"/>
          </a:p>
          <a:p>
            <a:pPr indent="0" lvl="0" marL="0" rtl="0" algn="l">
              <a:spcBef>
                <a:spcPts val="0"/>
              </a:spcBef>
              <a:spcAft>
                <a:spcPts val="0"/>
              </a:spcAft>
              <a:buNone/>
            </a:pPr>
            <a:r>
              <a:rPr lang="zh-TW" sz="1600"/>
              <a:t>            </a:t>
            </a:r>
            <a:r>
              <a:rPr b="1" lang="zh-TW" sz="1600"/>
              <a:t>2異常檢測</a:t>
            </a:r>
            <a:r>
              <a:rPr lang="zh-TW" sz="1600"/>
              <a:t>：指出不尋常的變化並分析原因。</a:t>
            </a:r>
            <a:endParaRPr sz="1600"/>
          </a:p>
          <a:p>
            <a:pPr indent="0" lvl="0" marL="0" rtl="0" algn="l">
              <a:spcBef>
                <a:spcPts val="0"/>
              </a:spcBef>
              <a:spcAft>
                <a:spcPts val="0"/>
              </a:spcAft>
              <a:buNone/>
            </a:pPr>
            <a:r>
              <a:rPr lang="zh-TW" sz="1600"/>
              <a:t>            </a:t>
            </a:r>
            <a:r>
              <a:rPr b="1" lang="zh-TW" sz="1600"/>
              <a:t>3綜合評估</a:t>
            </a:r>
            <a:r>
              <a:rPr lang="zh-TW" sz="1600"/>
              <a:t>：總結財務狀況的風險與優勢。</a:t>
            </a:r>
            <a:endParaRPr sz="1600"/>
          </a:p>
          <a:p>
            <a:pPr indent="0" lvl="0" marL="0" rtl="0" algn="l">
              <a:spcBef>
                <a:spcPts val="0"/>
              </a:spcBef>
              <a:spcAft>
                <a:spcPts val="0"/>
              </a:spcAft>
              <a:buNone/>
            </a:pPr>
            <a:r>
              <a:rPr lang="zh-TW" sz="1600"/>
              <a:t>"</a:t>
            </a:r>
            <a:r>
              <a:rPr b="1" lang="zh-TW" sz="1600"/>
              <a:t>不須呈現報告日期、報告目的、數據來源、分析方法、開頭回復，只要單純呈現報告即可</a:t>
            </a:r>
            <a:r>
              <a:rPr lang="zh-TW" sz="1600"/>
              <a:t>"</a:t>
            </a:r>
            <a:endParaRPr sz="1600"/>
          </a:p>
        </p:txBody>
      </p:sp>
      <p:grpSp>
        <p:nvGrpSpPr>
          <p:cNvPr id="366" name="Google Shape;366;p35"/>
          <p:cNvGrpSpPr/>
          <p:nvPr/>
        </p:nvGrpSpPr>
        <p:grpSpPr>
          <a:xfrm>
            <a:off x="8208825" y="62200"/>
            <a:ext cx="866000" cy="1001250"/>
            <a:chOff x="8208825" y="62200"/>
            <a:chExt cx="866000" cy="1001250"/>
          </a:xfrm>
        </p:grpSpPr>
        <p:pic>
          <p:nvPicPr>
            <p:cNvPr id="367" name="Google Shape;367;p35"/>
            <p:cNvPicPr preferRelativeResize="0"/>
            <p:nvPr/>
          </p:nvPicPr>
          <p:blipFill rotWithShape="1">
            <a:blip r:embed="rId4">
              <a:alphaModFix/>
            </a:blip>
            <a:srcRect b="22756" l="0" r="0" t="0"/>
            <a:stretch/>
          </p:blipFill>
          <p:spPr>
            <a:xfrm>
              <a:off x="8208825" y="62200"/>
              <a:ext cx="758700" cy="758700"/>
            </a:xfrm>
            <a:prstGeom prst="flowChartConnector">
              <a:avLst/>
            </a:prstGeom>
            <a:noFill/>
            <a:ln>
              <a:noFill/>
            </a:ln>
          </p:spPr>
        </p:pic>
        <p:sp>
          <p:nvSpPr>
            <p:cNvPr id="368" name="Google Shape;368;p35"/>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戎孝濬</a:t>
              </a:r>
              <a:endParaRPr sz="900">
                <a:solidFill>
                  <a:schemeClr val="dk1"/>
                </a:solidFill>
              </a:endParaRPr>
            </a:p>
          </p:txBody>
        </p:sp>
      </p:grpSp>
      <p:pic>
        <p:nvPicPr>
          <p:cNvPr id="369" name="Google Shape;369;p35"/>
          <p:cNvPicPr preferRelativeResize="0"/>
          <p:nvPr/>
        </p:nvPicPr>
        <p:blipFill>
          <a:blip r:embed="rId5">
            <a:alphaModFix/>
          </a:blip>
          <a:stretch>
            <a:fillRect/>
          </a:stretch>
        </p:blipFill>
        <p:spPr>
          <a:xfrm>
            <a:off x="-12956" y="4563230"/>
            <a:ext cx="8839200" cy="771525"/>
          </a:xfrm>
          <a:prstGeom prst="rect">
            <a:avLst/>
          </a:prstGeom>
          <a:noFill/>
          <a:ln>
            <a:noFill/>
          </a:ln>
        </p:spPr>
      </p:pic>
      <p:sp>
        <p:nvSpPr>
          <p:cNvPr id="370" name="Google Shape;370;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376" name="Google Shape;376;p36"/>
          <p:cNvPicPr preferRelativeResize="0"/>
          <p:nvPr/>
        </p:nvPicPr>
        <p:blipFill>
          <a:blip r:embed="rId3">
            <a:alphaModFix/>
          </a:blip>
          <a:stretch>
            <a:fillRect/>
          </a:stretch>
        </p:blipFill>
        <p:spPr>
          <a:xfrm>
            <a:off x="0" y="53675"/>
            <a:ext cx="9144000" cy="5143505"/>
          </a:xfrm>
          <a:prstGeom prst="rect">
            <a:avLst/>
          </a:prstGeom>
          <a:noFill/>
          <a:ln>
            <a:noFill/>
          </a:ln>
        </p:spPr>
      </p:pic>
      <p:sp>
        <p:nvSpPr>
          <p:cNvPr id="377" name="Google Shape;377;p36"/>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模型</a:t>
            </a:r>
            <a:r>
              <a:rPr b="1" lang="zh-TW" sz="2400"/>
              <a:t>選擇比較</a:t>
            </a:r>
            <a:endParaRPr b="1" sz="2400"/>
          </a:p>
        </p:txBody>
      </p:sp>
      <p:graphicFrame>
        <p:nvGraphicFramePr>
          <p:cNvPr id="378" name="Google Shape;378;p36"/>
          <p:cNvGraphicFramePr/>
          <p:nvPr/>
        </p:nvGraphicFramePr>
        <p:xfrm>
          <a:off x="915663" y="1034275"/>
          <a:ext cx="3000000" cy="3000000"/>
        </p:xfrm>
        <a:graphic>
          <a:graphicData uri="http://schemas.openxmlformats.org/drawingml/2006/table">
            <a:tbl>
              <a:tblPr>
                <a:noFill/>
                <a:tableStyleId>{677B23D7-9F93-4C9C-B63D-D01BD72BC635}</a:tableStyleId>
              </a:tblPr>
              <a:tblGrid>
                <a:gridCol w="1109725"/>
                <a:gridCol w="2067650"/>
                <a:gridCol w="2067650"/>
                <a:gridCol w="2067650"/>
              </a:tblGrid>
              <a:tr h="481300">
                <a:tc>
                  <a:txBody>
                    <a:bodyPr/>
                    <a:lstStyle/>
                    <a:p>
                      <a:pPr indent="0" lvl="0" marL="0" rtl="0" algn="ctr">
                        <a:spcBef>
                          <a:spcPts val="0"/>
                        </a:spcBef>
                        <a:spcAft>
                          <a:spcPts val="0"/>
                        </a:spcAft>
                        <a:buNone/>
                      </a:pPr>
                      <a:r>
                        <a:t/>
                      </a:r>
                      <a:endParaRPr sz="1700">
                        <a:solidFill>
                          <a:srgbClr val="FBFBFB"/>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zh-TW" sz="1700">
                          <a:solidFill>
                            <a:srgbClr val="FBFBFB"/>
                          </a:solidFill>
                        </a:rPr>
                        <a:t>Random Forest</a:t>
                      </a:r>
                      <a:endParaRPr sz="1700">
                        <a:solidFill>
                          <a:srgbClr val="FBFBFB"/>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lang="zh-TW" sz="1700">
                          <a:solidFill>
                            <a:srgbClr val="FBFBFB"/>
                          </a:solidFill>
                        </a:rPr>
                        <a:t>XGBoost</a:t>
                      </a:r>
                      <a:endParaRPr sz="1700">
                        <a:solidFill>
                          <a:srgbClr val="FBFBFB"/>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lang="zh-TW" sz="1700">
                          <a:solidFill>
                            <a:srgbClr val="FBFBFB"/>
                          </a:solidFill>
                        </a:rPr>
                        <a:t>LSTM</a:t>
                      </a:r>
                      <a:endParaRPr sz="1700">
                        <a:solidFill>
                          <a:srgbClr val="FBFBFB"/>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F9900"/>
                    </a:solidFill>
                  </a:tcPr>
                </a:tc>
              </a:tr>
              <a:tr h="753975">
                <a:tc>
                  <a:txBody>
                    <a:bodyPr/>
                    <a:lstStyle/>
                    <a:p>
                      <a:pPr indent="0" lvl="0" marL="0" rtl="0" algn="l">
                        <a:spcBef>
                          <a:spcPts val="0"/>
                        </a:spcBef>
                        <a:spcAft>
                          <a:spcPts val="0"/>
                        </a:spcAft>
                        <a:buNone/>
                      </a:pPr>
                      <a:r>
                        <a:rPr b="1" lang="zh-TW" sz="1700">
                          <a:solidFill>
                            <a:schemeClr val="dk1"/>
                          </a:solidFill>
                        </a:rPr>
                        <a:t>模型類型</a:t>
                      </a:r>
                      <a:endParaRPr b="1" sz="1300">
                        <a:solidFill>
                          <a:schemeClr val="dk1"/>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zh-TW" sz="1600"/>
                        <a:t>機器學習</a:t>
                      </a:r>
                      <a:endParaRPr sz="16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zh-TW" sz="1600"/>
                        <a:t>機器學習</a:t>
                      </a:r>
                      <a:endParaRPr sz="16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zh-TW" sz="1600"/>
                        <a:t>深度學習</a:t>
                      </a:r>
                      <a:endParaRPr sz="16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FF2CC"/>
                    </a:solidFill>
                  </a:tcPr>
                </a:tc>
              </a:tr>
              <a:tr h="753975">
                <a:tc>
                  <a:txBody>
                    <a:bodyPr/>
                    <a:lstStyle/>
                    <a:p>
                      <a:pPr indent="0" lvl="0" marL="0" rtl="0" algn="l">
                        <a:spcBef>
                          <a:spcPts val="0"/>
                        </a:spcBef>
                        <a:spcAft>
                          <a:spcPts val="0"/>
                        </a:spcAft>
                        <a:buNone/>
                      </a:pPr>
                      <a:r>
                        <a:rPr b="1" lang="zh-TW" sz="1700">
                          <a:solidFill>
                            <a:schemeClr val="dk1"/>
                          </a:solidFill>
                        </a:rPr>
                        <a:t>衡量指標</a:t>
                      </a:r>
                      <a:endParaRPr b="1" sz="1700">
                        <a:solidFill>
                          <a:schemeClr val="dk1"/>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zh-TW" sz="1700"/>
                        <a:t>MAPE、MSE</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Clr>
                          <a:schemeClr val="dk1"/>
                        </a:buClr>
                        <a:buSzPts val="1100"/>
                        <a:buFont typeface="Arial"/>
                        <a:buNone/>
                      </a:pPr>
                      <a:r>
                        <a:rPr lang="zh-TW" sz="1700">
                          <a:solidFill>
                            <a:schemeClr val="dk1"/>
                          </a:solidFill>
                        </a:rPr>
                        <a:t>MAPE、MSE</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zh-TW" sz="1700"/>
                        <a:t>MSE</a:t>
                      </a:r>
                      <a:endParaRPr sz="1700">
                        <a:solidFill>
                          <a:srgbClr val="000000"/>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1"/>
                    </a:solidFill>
                  </a:tcPr>
                </a:tc>
              </a:tr>
              <a:tr h="753975">
                <a:tc>
                  <a:txBody>
                    <a:bodyPr/>
                    <a:lstStyle/>
                    <a:p>
                      <a:pPr indent="0" lvl="0" marL="0" rtl="0" algn="l">
                        <a:spcBef>
                          <a:spcPts val="0"/>
                        </a:spcBef>
                        <a:spcAft>
                          <a:spcPts val="0"/>
                        </a:spcAft>
                        <a:buNone/>
                      </a:pPr>
                      <a:r>
                        <a:rPr b="1" lang="zh-TW" sz="1700">
                          <a:solidFill>
                            <a:schemeClr val="dk1"/>
                          </a:solidFill>
                        </a:rPr>
                        <a:t>MAPE值</a:t>
                      </a:r>
                      <a:endParaRPr b="1" sz="1700">
                        <a:solidFill>
                          <a:schemeClr val="dk1"/>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zh-TW" sz="1700"/>
                        <a:t>表現最好</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9CB9C"/>
                    </a:solidFill>
                  </a:tcPr>
                </a:tc>
                <a:tc>
                  <a:txBody>
                    <a:bodyPr/>
                    <a:lstStyle/>
                    <a:p>
                      <a:pPr indent="0" lvl="0" marL="0" rtl="0" algn="ctr">
                        <a:spcBef>
                          <a:spcPts val="0"/>
                        </a:spcBef>
                        <a:spcAft>
                          <a:spcPts val="0"/>
                        </a:spcAft>
                        <a:buClr>
                          <a:schemeClr val="dk1"/>
                        </a:buClr>
                        <a:buSzPts val="1100"/>
                        <a:buFont typeface="Arial"/>
                        <a:buNone/>
                      </a:pPr>
                      <a:r>
                        <a:rPr lang="zh-TW" sz="1700">
                          <a:solidFill>
                            <a:schemeClr val="dk1"/>
                          </a:solidFill>
                        </a:rPr>
                        <a:t>表現中等</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zh-TW" sz="1700">
                          <a:solidFill>
                            <a:schemeClr val="dk1"/>
                          </a:solidFill>
                        </a:rPr>
                        <a:t>表現最差</a:t>
                      </a:r>
                      <a:endParaRPr sz="1700"/>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bl>
          </a:graphicData>
        </a:graphic>
      </p:graphicFrame>
      <p:grpSp>
        <p:nvGrpSpPr>
          <p:cNvPr id="379" name="Google Shape;379;p36"/>
          <p:cNvGrpSpPr/>
          <p:nvPr/>
        </p:nvGrpSpPr>
        <p:grpSpPr>
          <a:xfrm>
            <a:off x="8208820" y="138395"/>
            <a:ext cx="833766" cy="1001255"/>
            <a:chOff x="8208820" y="138395"/>
            <a:chExt cx="833766" cy="1001255"/>
          </a:xfrm>
        </p:grpSpPr>
        <p:pic>
          <p:nvPicPr>
            <p:cNvPr id="380" name="Google Shape;380;p36"/>
            <p:cNvPicPr preferRelativeResize="0"/>
            <p:nvPr/>
          </p:nvPicPr>
          <p:blipFill>
            <a:blip r:embed="rId4">
              <a:alphaModFix/>
            </a:blip>
            <a:stretch>
              <a:fillRect/>
            </a:stretch>
          </p:blipFill>
          <p:spPr>
            <a:xfrm>
              <a:off x="8208820" y="138395"/>
              <a:ext cx="758700" cy="758700"/>
            </a:xfrm>
            <a:prstGeom prst="ellipse">
              <a:avLst/>
            </a:prstGeom>
            <a:noFill/>
            <a:ln>
              <a:noFill/>
            </a:ln>
          </p:spPr>
        </p:pic>
        <p:sp>
          <p:nvSpPr>
            <p:cNvPr id="381" name="Google Shape;381;p36"/>
            <p:cNvSpPr txBox="1"/>
            <p:nvPr/>
          </p:nvSpPr>
          <p:spPr>
            <a:xfrm>
              <a:off x="8326487" y="8576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張祥逸</a:t>
              </a:r>
              <a:endParaRPr sz="900">
                <a:solidFill>
                  <a:schemeClr val="dk1"/>
                </a:solidFill>
              </a:endParaRPr>
            </a:p>
          </p:txBody>
        </p:sp>
      </p:grpSp>
      <p:pic>
        <p:nvPicPr>
          <p:cNvPr id="382" name="Google Shape;382;p36"/>
          <p:cNvPicPr preferRelativeResize="0"/>
          <p:nvPr/>
        </p:nvPicPr>
        <p:blipFill>
          <a:blip r:embed="rId5">
            <a:alphaModFix/>
          </a:blip>
          <a:stretch>
            <a:fillRect/>
          </a:stretch>
        </p:blipFill>
        <p:spPr>
          <a:xfrm>
            <a:off x="-12956" y="4563230"/>
            <a:ext cx="8839200" cy="771525"/>
          </a:xfrm>
          <a:prstGeom prst="rect">
            <a:avLst/>
          </a:prstGeom>
          <a:noFill/>
          <a:ln>
            <a:noFill/>
          </a:ln>
        </p:spPr>
      </p:pic>
      <p:sp>
        <p:nvSpPr>
          <p:cNvPr id="383" name="Google Shape;383;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389" name="Google Shape;389;p37"/>
          <p:cNvPicPr preferRelativeResize="0"/>
          <p:nvPr/>
        </p:nvPicPr>
        <p:blipFill>
          <a:blip r:embed="rId3">
            <a:alphaModFix/>
          </a:blip>
          <a:stretch>
            <a:fillRect/>
          </a:stretch>
        </p:blipFill>
        <p:spPr>
          <a:xfrm>
            <a:off x="0" y="0"/>
            <a:ext cx="9144000" cy="5143505"/>
          </a:xfrm>
          <a:prstGeom prst="rect">
            <a:avLst/>
          </a:prstGeom>
          <a:noFill/>
          <a:ln>
            <a:noFill/>
          </a:ln>
        </p:spPr>
      </p:pic>
      <p:sp>
        <p:nvSpPr>
          <p:cNvPr id="390" name="Google Shape;390;p37"/>
          <p:cNvSpPr txBox="1"/>
          <p:nvPr/>
        </p:nvSpPr>
        <p:spPr>
          <a:xfrm>
            <a:off x="621850" y="306150"/>
            <a:ext cx="46848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MAPE </a:t>
            </a:r>
            <a:endParaRPr b="1" sz="2400"/>
          </a:p>
        </p:txBody>
      </p:sp>
      <p:sp>
        <p:nvSpPr>
          <p:cNvPr id="391" name="Google Shape;391;p37"/>
          <p:cNvSpPr txBox="1"/>
          <p:nvPr/>
        </p:nvSpPr>
        <p:spPr>
          <a:xfrm>
            <a:off x="621850" y="844950"/>
            <a:ext cx="8521200" cy="429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zh-TW" sz="1800">
                <a:solidFill>
                  <a:schemeClr val="dk1"/>
                </a:solidFill>
              </a:rPr>
              <a:t>🔹 </a:t>
            </a:r>
            <a:r>
              <a:rPr b="1" lang="zh-TW" sz="1800">
                <a:solidFill>
                  <a:schemeClr val="dk1"/>
                </a:solidFill>
              </a:rPr>
              <a:t>MAPE（平均絕對百分比誤差）</a:t>
            </a:r>
            <a:endParaRPr b="1" sz="1800">
              <a:solidFill>
                <a:schemeClr val="dk1"/>
              </a:solidFill>
            </a:endParaRPr>
          </a:p>
          <a:p>
            <a:pPr indent="-330200" lvl="0" marL="457200" rtl="0" algn="l">
              <a:lnSpc>
                <a:spcPct val="150000"/>
              </a:lnSpc>
              <a:spcBef>
                <a:spcPts val="1200"/>
              </a:spcBef>
              <a:spcAft>
                <a:spcPts val="0"/>
              </a:spcAft>
              <a:buClr>
                <a:schemeClr val="dk1"/>
              </a:buClr>
              <a:buSzPts val="1600"/>
              <a:buChar char="●"/>
            </a:pPr>
            <a:r>
              <a:rPr b="1" lang="zh-TW" sz="1600">
                <a:solidFill>
                  <a:schemeClr val="dk1"/>
                </a:solidFill>
              </a:rPr>
              <a:t>量化預測與真實值的相對誤差，以百分比呈現</a:t>
            </a:r>
            <a:endParaRPr b="1" sz="1600">
              <a:solidFill>
                <a:schemeClr val="dk1"/>
              </a:solidFill>
            </a:endParaRPr>
          </a:p>
          <a:p>
            <a:pPr indent="-330200" lvl="0" marL="457200" rtl="0" algn="l">
              <a:lnSpc>
                <a:spcPct val="150000"/>
              </a:lnSpc>
              <a:spcBef>
                <a:spcPts val="0"/>
              </a:spcBef>
              <a:spcAft>
                <a:spcPts val="0"/>
              </a:spcAft>
              <a:buClr>
                <a:schemeClr val="dk1"/>
              </a:buClr>
              <a:buSzPts val="1600"/>
              <a:buChar char="●"/>
            </a:pPr>
            <a:r>
              <a:rPr b="1" lang="zh-TW" sz="1600">
                <a:solidFill>
                  <a:schemeClr val="dk1"/>
                </a:solidFill>
              </a:rPr>
              <a:t>適用於</a:t>
            </a:r>
            <a:r>
              <a:rPr b="1" lang="zh-TW" sz="1600">
                <a:solidFill>
                  <a:srgbClr val="FF0000"/>
                </a:solidFill>
              </a:rPr>
              <a:t>財務</a:t>
            </a:r>
            <a:r>
              <a:rPr b="1" lang="zh-TW" sz="1600">
                <a:solidFill>
                  <a:schemeClr val="dk1"/>
                </a:solidFill>
              </a:rPr>
              <a:t>、</a:t>
            </a:r>
            <a:r>
              <a:rPr b="1" lang="zh-TW" sz="1600">
                <a:solidFill>
                  <a:srgbClr val="FF0000"/>
                </a:solidFill>
              </a:rPr>
              <a:t>經濟數據分析</a:t>
            </a:r>
            <a:r>
              <a:rPr b="1" lang="zh-TW" sz="1600">
                <a:solidFill>
                  <a:schemeClr val="dk1"/>
                </a:solidFill>
              </a:rPr>
              <a:t>，因為可以跨</a:t>
            </a:r>
            <a:r>
              <a:rPr b="1" lang="zh-TW" sz="1600">
                <a:solidFill>
                  <a:srgbClr val="FF0000"/>
                </a:solidFill>
              </a:rPr>
              <a:t>不同數據尺度比較</a:t>
            </a:r>
            <a:endParaRPr b="1" sz="1600">
              <a:solidFill>
                <a:srgbClr val="FF0000"/>
              </a:solidFill>
            </a:endParaRPr>
          </a:p>
          <a:p>
            <a:pPr indent="-330200" lvl="0" marL="457200" rtl="0" algn="l">
              <a:lnSpc>
                <a:spcPct val="150000"/>
              </a:lnSpc>
              <a:spcBef>
                <a:spcPts val="0"/>
              </a:spcBef>
              <a:spcAft>
                <a:spcPts val="0"/>
              </a:spcAft>
              <a:buClr>
                <a:schemeClr val="dk1"/>
              </a:buClr>
              <a:buSzPts val="1600"/>
              <a:buChar char="●"/>
            </a:pPr>
            <a:r>
              <a:rPr b="1" lang="zh-TW" sz="1600">
                <a:solidFill>
                  <a:schemeClr val="dk1"/>
                </a:solidFill>
              </a:rPr>
              <a:t>當真實值接近 0 時，可能誤差極大</a:t>
            </a:r>
            <a:endParaRPr b="1" sz="1600">
              <a:solidFill>
                <a:schemeClr val="dk1"/>
              </a:solidFill>
            </a:endParaRPr>
          </a:p>
          <a:p>
            <a:pPr indent="-330200" lvl="0" marL="457200" rtl="0" algn="l">
              <a:lnSpc>
                <a:spcPct val="150000"/>
              </a:lnSpc>
              <a:spcBef>
                <a:spcPts val="0"/>
              </a:spcBef>
              <a:spcAft>
                <a:spcPts val="0"/>
              </a:spcAft>
              <a:buClr>
                <a:schemeClr val="dk1"/>
              </a:buClr>
              <a:buSzPts val="1600"/>
              <a:buChar char="●"/>
            </a:pPr>
            <a:r>
              <a:rPr b="1" lang="zh-TW" sz="1600">
                <a:solidFill>
                  <a:schemeClr val="dk1"/>
                </a:solidFill>
              </a:rPr>
              <a:t>適合</a:t>
            </a:r>
            <a:r>
              <a:rPr b="1" lang="zh-TW" sz="1600">
                <a:solidFill>
                  <a:srgbClr val="FF0000"/>
                </a:solidFill>
              </a:rPr>
              <a:t>小數據集</a:t>
            </a:r>
            <a:r>
              <a:rPr b="1" lang="zh-TW" sz="1600">
                <a:solidFill>
                  <a:schemeClr val="dk1"/>
                </a:solidFill>
              </a:rPr>
              <a:t>，</a:t>
            </a:r>
            <a:r>
              <a:rPr b="1" lang="zh-TW" sz="1600">
                <a:solidFill>
                  <a:srgbClr val="FF0000"/>
                </a:solidFill>
              </a:rPr>
              <a:t>特別是機器學習模型</a:t>
            </a:r>
            <a:endParaRPr b="1" sz="1600">
              <a:solidFill>
                <a:srgbClr val="FF0000"/>
              </a:solidFill>
            </a:endParaRPr>
          </a:p>
          <a:p>
            <a:pPr indent="-330200" lvl="0" marL="457200" rtl="0" algn="l">
              <a:lnSpc>
                <a:spcPct val="150000"/>
              </a:lnSpc>
              <a:spcBef>
                <a:spcPts val="0"/>
              </a:spcBef>
              <a:spcAft>
                <a:spcPts val="0"/>
              </a:spcAft>
              <a:buClr>
                <a:schemeClr val="dk1"/>
              </a:buClr>
              <a:buSzPts val="1600"/>
              <a:buChar char="●"/>
            </a:pPr>
            <a:r>
              <a:rPr b="1" lang="zh-TW" sz="1600">
                <a:solidFill>
                  <a:schemeClr val="dk1"/>
                </a:solidFill>
              </a:rPr>
              <a:t>通常 MAPE 低代表模型對過去數據擬合得很好，</a:t>
            </a:r>
            <a:r>
              <a:rPr b="1" lang="zh-TW" sz="1600">
                <a:solidFill>
                  <a:srgbClr val="FF0000"/>
                </a:solidFill>
              </a:rPr>
              <a:t>預測誤差較小</a:t>
            </a:r>
            <a:endParaRPr b="1" sz="1600">
              <a:solidFill>
                <a:srgbClr val="FF0000"/>
              </a:solidFill>
            </a:endParaRPr>
          </a:p>
          <a:p>
            <a:pPr indent="-330200" lvl="0" marL="457200" rtl="0" algn="l">
              <a:lnSpc>
                <a:spcPct val="150000"/>
              </a:lnSpc>
              <a:spcBef>
                <a:spcPts val="0"/>
              </a:spcBef>
              <a:spcAft>
                <a:spcPts val="0"/>
              </a:spcAft>
              <a:buClr>
                <a:schemeClr val="dk1"/>
              </a:buClr>
              <a:buSzPts val="1600"/>
              <a:buChar char="●"/>
            </a:pPr>
            <a:r>
              <a:rPr b="1" lang="zh-TW" sz="1600">
                <a:solidFill>
                  <a:schemeClr val="dk1"/>
                </a:solidFill>
              </a:rPr>
              <a:t>若市場條件穩定，MAPE 低的模型可能在短期內有較好準確度</a:t>
            </a:r>
            <a:endParaRPr b="1" sz="1600">
              <a:solidFill>
                <a:schemeClr val="dk1"/>
              </a:solidFill>
            </a:endParaRPr>
          </a:p>
          <a:p>
            <a:pPr indent="0" lvl="0" marL="0" rtl="0" algn="l">
              <a:lnSpc>
                <a:spcPct val="115000"/>
              </a:lnSpc>
              <a:spcBef>
                <a:spcPts val="1200"/>
              </a:spcBef>
              <a:spcAft>
                <a:spcPts val="0"/>
              </a:spcAft>
              <a:buNone/>
            </a:pPr>
            <a:r>
              <a:t/>
            </a:r>
            <a:endParaRPr b="1" sz="1500">
              <a:solidFill>
                <a:schemeClr val="dk1"/>
              </a:solidFill>
            </a:endParaRPr>
          </a:p>
          <a:p>
            <a:pPr indent="0" lvl="0" marL="0" rtl="0" algn="l">
              <a:spcBef>
                <a:spcPts val="1200"/>
              </a:spcBef>
              <a:spcAft>
                <a:spcPts val="0"/>
              </a:spcAft>
              <a:buNone/>
            </a:pPr>
            <a:r>
              <a:t/>
            </a:r>
            <a:endParaRPr sz="1800">
              <a:solidFill>
                <a:schemeClr val="dk2"/>
              </a:solidFill>
            </a:endParaRPr>
          </a:p>
        </p:txBody>
      </p:sp>
      <p:pic>
        <p:nvPicPr>
          <p:cNvPr id="392" name="Google Shape;392;p37"/>
          <p:cNvPicPr preferRelativeResize="0"/>
          <p:nvPr/>
        </p:nvPicPr>
        <p:blipFill>
          <a:blip r:embed="rId4">
            <a:alphaModFix/>
          </a:blip>
          <a:stretch>
            <a:fillRect/>
          </a:stretch>
        </p:blipFill>
        <p:spPr>
          <a:xfrm>
            <a:off x="6864800" y="2933800"/>
            <a:ext cx="2275599" cy="2275599"/>
          </a:xfrm>
          <a:prstGeom prst="rect">
            <a:avLst/>
          </a:prstGeom>
          <a:noFill/>
          <a:ln>
            <a:noFill/>
          </a:ln>
          <a:effectLst>
            <a:outerShdw blurRad="57150" rotWithShape="0" algn="bl" dir="5400000" dist="19050">
              <a:srgbClr val="000000">
                <a:alpha val="51000"/>
              </a:srgbClr>
            </a:outerShdw>
            <a:reflection blurRad="0" dir="5400000" dist="38100" endA="0" endPos="30000" fadeDir="5400012" kx="0" rotWithShape="0" algn="bl" stPos="0" sy="-100000" ky="0"/>
          </a:effectLst>
        </p:spPr>
      </p:pic>
      <p:grpSp>
        <p:nvGrpSpPr>
          <p:cNvPr id="393" name="Google Shape;393;p37"/>
          <p:cNvGrpSpPr/>
          <p:nvPr/>
        </p:nvGrpSpPr>
        <p:grpSpPr>
          <a:xfrm>
            <a:off x="8208820" y="138395"/>
            <a:ext cx="833766" cy="1001255"/>
            <a:chOff x="8208820" y="138395"/>
            <a:chExt cx="833766" cy="1001255"/>
          </a:xfrm>
        </p:grpSpPr>
        <p:pic>
          <p:nvPicPr>
            <p:cNvPr id="394" name="Google Shape;394;p37"/>
            <p:cNvPicPr preferRelativeResize="0"/>
            <p:nvPr/>
          </p:nvPicPr>
          <p:blipFill>
            <a:blip r:embed="rId5">
              <a:alphaModFix/>
            </a:blip>
            <a:stretch>
              <a:fillRect/>
            </a:stretch>
          </p:blipFill>
          <p:spPr>
            <a:xfrm>
              <a:off x="8208820" y="138395"/>
              <a:ext cx="758700" cy="758700"/>
            </a:xfrm>
            <a:prstGeom prst="ellipse">
              <a:avLst/>
            </a:prstGeom>
            <a:noFill/>
            <a:ln>
              <a:noFill/>
            </a:ln>
          </p:spPr>
        </p:pic>
        <p:sp>
          <p:nvSpPr>
            <p:cNvPr id="395" name="Google Shape;395;p37"/>
            <p:cNvSpPr txBox="1"/>
            <p:nvPr/>
          </p:nvSpPr>
          <p:spPr>
            <a:xfrm>
              <a:off x="8326487" y="8576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張祥逸</a:t>
              </a:r>
              <a:endParaRPr sz="900">
                <a:solidFill>
                  <a:schemeClr val="dk1"/>
                </a:solidFill>
              </a:endParaRPr>
            </a:p>
          </p:txBody>
        </p:sp>
      </p:grpSp>
      <p:pic>
        <p:nvPicPr>
          <p:cNvPr id="396" name="Google Shape;396;p37"/>
          <p:cNvPicPr preferRelativeResize="0"/>
          <p:nvPr/>
        </p:nvPicPr>
        <p:blipFill>
          <a:blip r:embed="rId6">
            <a:alphaModFix/>
          </a:blip>
          <a:stretch>
            <a:fillRect/>
          </a:stretch>
        </p:blipFill>
        <p:spPr>
          <a:xfrm>
            <a:off x="-12956" y="4563230"/>
            <a:ext cx="8839200" cy="771525"/>
          </a:xfrm>
          <a:prstGeom prst="rect">
            <a:avLst/>
          </a:prstGeom>
          <a:noFill/>
          <a:ln>
            <a:noFill/>
          </a:ln>
        </p:spPr>
      </p:pic>
      <p:sp>
        <p:nvSpPr>
          <p:cNvPr id="397" name="Google Shape;397;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403" name="Google Shape;403;p38"/>
          <p:cNvPicPr preferRelativeResize="0"/>
          <p:nvPr/>
        </p:nvPicPr>
        <p:blipFill>
          <a:blip r:embed="rId3">
            <a:alphaModFix/>
          </a:blip>
          <a:stretch>
            <a:fillRect/>
          </a:stretch>
        </p:blipFill>
        <p:spPr>
          <a:xfrm>
            <a:off x="0" y="0"/>
            <a:ext cx="9144000" cy="5143505"/>
          </a:xfrm>
          <a:prstGeom prst="rect">
            <a:avLst/>
          </a:prstGeom>
          <a:noFill/>
          <a:ln>
            <a:noFill/>
          </a:ln>
        </p:spPr>
      </p:pic>
      <p:sp>
        <p:nvSpPr>
          <p:cNvPr id="404" name="Google Shape;404;p38"/>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數據分析</a:t>
            </a:r>
            <a:endParaRPr b="1" sz="2400"/>
          </a:p>
        </p:txBody>
      </p:sp>
      <p:pic>
        <p:nvPicPr>
          <p:cNvPr id="405" name="Google Shape;405;p38"/>
          <p:cNvPicPr preferRelativeResize="0"/>
          <p:nvPr/>
        </p:nvPicPr>
        <p:blipFill>
          <a:blip r:embed="rId4">
            <a:alphaModFix/>
          </a:blip>
          <a:stretch>
            <a:fillRect/>
          </a:stretch>
        </p:blipFill>
        <p:spPr>
          <a:xfrm>
            <a:off x="498883" y="1309162"/>
            <a:ext cx="3835293" cy="3116174"/>
          </a:xfrm>
          <a:prstGeom prst="rect">
            <a:avLst/>
          </a:prstGeom>
          <a:noFill/>
          <a:ln>
            <a:noFill/>
          </a:ln>
        </p:spPr>
      </p:pic>
      <p:sp>
        <p:nvSpPr>
          <p:cNvPr id="406" name="Google Shape;406;p38"/>
          <p:cNvSpPr txBox="1"/>
          <p:nvPr/>
        </p:nvSpPr>
        <p:spPr>
          <a:xfrm>
            <a:off x="428825" y="737825"/>
            <a:ext cx="2517300" cy="81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TW" sz="2100">
                <a:solidFill>
                  <a:schemeClr val="dk2"/>
                </a:solidFill>
              </a:rPr>
              <a:t>Random Forest</a:t>
            </a:r>
            <a:endParaRPr b="1" sz="2100">
              <a:solidFill>
                <a:schemeClr val="dk2"/>
              </a:solidFill>
            </a:endParaRPr>
          </a:p>
        </p:txBody>
      </p:sp>
      <p:sp>
        <p:nvSpPr>
          <p:cNvPr id="407" name="Google Shape;407;p38"/>
          <p:cNvSpPr txBox="1"/>
          <p:nvPr/>
        </p:nvSpPr>
        <p:spPr>
          <a:xfrm>
            <a:off x="4699350" y="737825"/>
            <a:ext cx="1421100" cy="81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TW" sz="2100">
                <a:solidFill>
                  <a:schemeClr val="dk2"/>
                </a:solidFill>
              </a:rPr>
              <a:t>XGBoost</a:t>
            </a:r>
            <a:endParaRPr b="1" sz="2100">
              <a:solidFill>
                <a:schemeClr val="dk2"/>
              </a:solidFill>
            </a:endParaRPr>
          </a:p>
        </p:txBody>
      </p:sp>
      <p:pic>
        <p:nvPicPr>
          <p:cNvPr id="408" name="Google Shape;408;p38"/>
          <p:cNvPicPr preferRelativeResize="0"/>
          <p:nvPr/>
        </p:nvPicPr>
        <p:blipFill rotWithShape="1">
          <a:blip r:embed="rId5">
            <a:alphaModFix/>
          </a:blip>
          <a:srcRect b="0" l="0" r="0" t="0"/>
          <a:stretch/>
        </p:blipFill>
        <p:spPr>
          <a:xfrm>
            <a:off x="4782150" y="1309163"/>
            <a:ext cx="3835299" cy="3116172"/>
          </a:xfrm>
          <a:prstGeom prst="rect">
            <a:avLst/>
          </a:prstGeom>
          <a:noFill/>
          <a:ln>
            <a:noFill/>
          </a:ln>
        </p:spPr>
      </p:pic>
      <p:grpSp>
        <p:nvGrpSpPr>
          <p:cNvPr id="409" name="Google Shape;409;p38"/>
          <p:cNvGrpSpPr/>
          <p:nvPr/>
        </p:nvGrpSpPr>
        <p:grpSpPr>
          <a:xfrm>
            <a:off x="8208820" y="138395"/>
            <a:ext cx="833766" cy="1001255"/>
            <a:chOff x="8208820" y="138395"/>
            <a:chExt cx="833766" cy="1001255"/>
          </a:xfrm>
        </p:grpSpPr>
        <p:pic>
          <p:nvPicPr>
            <p:cNvPr id="410" name="Google Shape;410;p38"/>
            <p:cNvPicPr preferRelativeResize="0"/>
            <p:nvPr/>
          </p:nvPicPr>
          <p:blipFill>
            <a:blip r:embed="rId6">
              <a:alphaModFix/>
            </a:blip>
            <a:stretch>
              <a:fillRect/>
            </a:stretch>
          </p:blipFill>
          <p:spPr>
            <a:xfrm>
              <a:off x="8208820" y="138395"/>
              <a:ext cx="758700" cy="758700"/>
            </a:xfrm>
            <a:prstGeom prst="ellipse">
              <a:avLst/>
            </a:prstGeom>
            <a:noFill/>
            <a:ln>
              <a:noFill/>
            </a:ln>
          </p:spPr>
        </p:pic>
        <p:sp>
          <p:nvSpPr>
            <p:cNvPr id="411" name="Google Shape;411;p38"/>
            <p:cNvSpPr txBox="1"/>
            <p:nvPr/>
          </p:nvSpPr>
          <p:spPr>
            <a:xfrm>
              <a:off x="8326487" y="8576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張祥逸</a:t>
              </a:r>
              <a:endParaRPr sz="900">
                <a:solidFill>
                  <a:schemeClr val="dk1"/>
                </a:solidFill>
              </a:endParaRPr>
            </a:p>
          </p:txBody>
        </p:sp>
      </p:grpSp>
      <p:pic>
        <p:nvPicPr>
          <p:cNvPr id="412" name="Google Shape;412;p38"/>
          <p:cNvPicPr preferRelativeResize="0"/>
          <p:nvPr/>
        </p:nvPicPr>
        <p:blipFill>
          <a:blip r:embed="rId7">
            <a:alphaModFix/>
          </a:blip>
          <a:stretch>
            <a:fillRect/>
          </a:stretch>
        </p:blipFill>
        <p:spPr>
          <a:xfrm>
            <a:off x="-12956" y="4563230"/>
            <a:ext cx="8839200" cy="771525"/>
          </a:xfrm>
          <a:prstGeom prst="rect">
            <a:avLst/>
          </a:prstGeom>
          <a:noFill/>
          <a:ln>
            <a:noFill/>
          </a:ln>
        </p:spPr>
      </p:pic>
      <p:sp>
        <p:nvSpPr>
          <p:cNvPr id="413" name="Google Shape;413;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419" name="Google Shape;419;p39"/>
          <p:cNvPicPr preferRelativeResize="0"/>
          <p:nvPr/>
        </p:nvPicPr>
        <p:blipFill>
          <a:blip r:embed="rId3">
            <a:alphaModFix/>
          </a:blip>
          <a:stretch>
            <a:fillRect/>
          </a:stretch>
        </p:blipFill>
        <p:spPr>
          <a:xfrm>
            <a:off x="0" y="0"/>
            <a:ext cx="9144000" cy="5143505"/>
          </a:xfrm>
          <a:prstGeom prst="rect">
            <a:avLst/>
          </a:prstGeom>
          <a:noFill/>
          <a:ln>
            <a:noFill/>
          </a:ln>
        </p:spPr>
      </p:pic>
      <p:sp>
        <p:nvSpPr>
          <p:cNvPr id="420" name="Google Shape;420;p39"/>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數據分析</a:t>
            </a:r>
            <a:endParaRPr b="1" sz="2400"/>
          </a:p>
        </p:txBody>
      </p:sp>
      <p:pic>
        <p:nvPicPr>
          <p:cNvPr id="421" name="Google Shape;421;p39"/>
          <p:cNvPicPr preferRelativeResize="0"/>
          <p:nvPr/>
        </p:nvPicPr>
        <p:blipFill>
          <a:blip r:embed="rId4">
            <a:alphaModFix/>
          </a:blip>
          <a:stretch>
            <a:fillRect/>
          </a:stretch>
        </p:blipFill>
        <p:spPr>
          <a:xfrm>
            <a:off x="2383830" y="297600"/>
            <a:ext cx="5185509" cy="4213224"/>
          </a:xfrm>
          <a:prstGeom prst="rect">
            <a:avLst/>
          </a:prstGeom>
          <a:noFill/>
          <a:ln>
            <a:noFill/>
          </a:ln>
        </p:spPr>
      </p:pic>
      <p:sp>
        <p:nvSpPr>
          <p:cNvPr id="422" name="Google Shape;422;p39"/>
          <p:cNvSpPr txBox="1"/>
          <p:nvPr/>
        </p:nvSpPr>
        <p:spPr>
          <a:xfrm>
            <a:off x="456925" y="976725"/>
            <a:ext cx="1421100" cy="81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TW" sz="2100">
                <a:solidFill>
                  <a:schemeClr val="dk2"/>
                </a:solidFill>
              </a:rPr>
              <a:t>LSTM</a:t>
            </a:r>
            <a:endParaRPr b="1" sz="2100">
              <a:solidFill>
                <a:schemeClr val="dk2"/>
              </a:solidFill>
            </a:endParaRPr>
          </a:p>
        </p:txBody>
      </p:sp>
      <p:grpSp>
        <p:nvGrpSpPr>
          <p:cNvPr id="423" name="Google Shape;423;p39"/>
          <p:cNvGrpSpPr/>
          <p:nvPr/>
        </p:nvGrpSpPr>
        <p:grpSpPr>
          <a:xfrm>
            <a:off x="8208820" y="138395"/>
            <a:ext cx="833766" cy="1001255"/>
            <a:chOff x="8208820" y="138395"/>
            <a:chExt cx="833766" cy="1001255"/>
          </a:xfrm>
        </p:grpSpPr>
        <p:pic>
          <p:nvPicPr>
            <p:cNvPr id="424" name="Google Shape;424;p39"/>
            <p:cNvPicPr preferRelativeResize="0"/>
            <p:nvPr/>
          </p:nvPicPr>
          <p:blipFill>
            <a:blip r:embed="rId5">
              <a:alphaModFix/>
            </a:blip>
            <a:stretch>
              <a:fillRect/>
            </a:stretch>
          </p:blipFill>
          <p:spPr>
            <a:xfrm>
              <a:off x="8208820" y="138395"/>
              <a:ext cx="758700" cy="758700"/>
            </a:xfrm>
            <a:prstGeom prst="ellipse">
              <a:avLst/>
            </a:prstGeom>
            <a:noFill/>
            <a:ln>
              <a:noFill/>
            </a:ln>
          </p:spPr>
        </p:pic>
        <p:sp>
          <p:nvSpPr>
            <p:cNvPr id="425" name="Google Shape;425;p39"/>
            <p:cNvSpPr txBox="1"/>
            <p:nvPr/>
          </p:nvSpPr>
          <p:spPr>
            <a:xfrm>
              <a:off x="8326487" y="8576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張祥逸</a:t>
              </a:r>
              <a:endParaRPr sz="900">
                <a:solidFill>
                  <a:schemeClr val="dk1"/>
                </a:solidFill>
              </a:endParaRPr>
            </a:p>
          </p:txBody>
        </p:sp>
      </p:grpSp>
      <p:pic>
        <p:nvPicPr>
          <p:cNvPr id="426" name="Google Shape;426;p39"/>
          <p:cNvPicPr preferRelativeResize="0"/>
          <p:nvPr/>
        </p:nvPicPr>
        <p:blipFill>
          <a:blip r:embed="rId6">
            <a:alphaModFix/>
          </a:blip>
          <a:stretch>
            <a:fillRect/>
          </a:stretch>
        </p:blipFill>
        <p:spPr>
          <a:xfrm>
            <a:off x="-12956" y="4563230"/>
            <a:ext cx="8839200" cy="771525"/>
          </a:xfrm>
          <a:prstGeom prst="rect">
            <a:avLst/>
          </a:prstGeom>
          <a:noFill/>
          <a:ln>
            <a:noFill/>
          </a:ln>
        </p:spPr>
      </p:pic>
      <p:sp>
        <p:nvSpPr>
          <p:cNvPr id="427" name="Google Shape;427;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433" name="Google Shape;433;p40"/>
          <p:cNvPicPr preferRelativeResize="0"/>
          <p:nvPr/>
        </p:nvPicPr>
        <p:blipFill>
          <a:blip r:embed="rId3">
            <a:alphaModFix/>
          </a:blip>
          <a:stretch>
            <a:fillRect/>
          </a:stretch>
        </p:blipFill>
        <p:spPr>
          <a:xfrm>
            <a:off x="0" y="0"/>
            <a:ext cx="9144000" cy="5143505"/>
          </a:xfrm>
          <a:prstGeom prst="rect">
            <a:avLst/>
          </a:prstGeom>
          <a:noFill/>
          <a:ln>
            <a:noFill/>
          </a:ln>
        </p:spPr>
      </p:pic>
      <p:sp>
        <p:nvSpPr>
          <p:cNvPr id="434" name="Google Shape;434;p40"/>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數據分析</a:t>
            </a:r>
            <a:endParaRPr b="1" sz="2400"/>
          </a:p>
        </p:txBody>
      </p:sp>
      <p:pic>
        <p:nvPicPr>
          <p:cNvPr id="435" name="Google Shape;435;p40"/>
          <p:cNvPicPr preferRelativeResize="0"/>
          <p:nvPr/>
        </p:nvPicPr>
        <p:blipFill>
          <a:blip r:embed="rId4">
            <a:alphaModFix/>
          </a:blip>
          <a:stretch>
            <a:fillRect/>
          </a:stretch>
        </p:blipFill>
        <p:spPr>
          <a:xfrm>
            <a:off x="2111175" y="138400"/>
            <a:ext cx="5569023" cy="4524825"/>
          </a:xfrm>
          <a:prstGeom prst="rect">
            <a:avLst/>
          </a:prstGeom>
          <a:noFill/>
          <a:ln>
            <a:noFill/>
          </a:ln>
        </p:spPr>
      </p:pic>
      <p:sp>
        <p:nvSpPr>
          <p:cNvPr id="436" name="Google Shape;436;p40"/>
          <p:cNvSpPr txBox="1"/>
          <p:nvPr/>
        </p:nvSpPr>
        <p:spPr>
          <a:xfrm>
            <a:off x="456925" y="976725"/>
            <a:ext cx="1421100" cy="81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TW" sz="2100">
                <a:solidFill>
                  <a:schemeClr val="dk2"/>
                </a:solidFill>
              </a:rPr>
              <a:t>總比較</a:t>
            </a:r>
            <a:endParaRPr b="1" sz="2100">
              <a:solidFill>
                <a:schemeClr val="dk2"/>
              </a:solidFill>
            </a:endParaRPr>
          </a:p>
        </p:txBody>
      </p:sp>
      <p:grpSp>
        <p:nvGrpSpPr>
          <p:cNvPr id="437" name="Google Shape;437;p40"/>
          <p:cNvGrpSpPr/>
          <p:nvPr/>
        </p:nvGrpSpPr>
        <p:grpSpPr>
          <a:xfrm>
            <a:off x="4902225" y="435305"/>
            <a:ext cx="1443225" cy="3786807"/>
            <a:chOff x="4902225" y="435305"/>
            <a:chExt cx="1443225" cy="3786807"/>
          </a:xfrm>
        </p:grpSpPr>
        <p:sp>
          <p:nvSpPr>
            <p:cNvPr id="438" name="Google Shape;438;p40"/>
            <p:cNvSpPr/>
            <p:nvPr/>
          </p:nvSpPr>
          <p:spPr>
            <a:xfrm>
              <a:off x="4902225" y="571513"/>
              <a:ext cx="889200" cy="616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9" name="Google Shape;439;p40"/>
            <p:cNvSpPr/>
            <p:nvPr/>
          </p:nvSpPr>
          <p:spPr>
            <a:xfrm>
              <a:off x="4902225" y="1755138"/>
              <a:ext cx="889200" cy="616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0" name="Google Shape;440;p40"/>
            <p:cNvSpPr/>
            <p:nvPr/>
          </p:nvSpPr>
          <p:spPr>
            <a:xfrm>
              <a:off x="4902225" y="3910713"/>
              <a:ext cx="837300" cy="3114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1" name="Google Shape;441;p40"/>
            <p:cNvSpPr/>
            <p:nvPr/>
          </p:nvSpPr>
          <p:spPr>
            <a:xfrm>
              <a:off x="4928175" y="1315730"/>
              <a:ext cx="837300" cy="136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2" name="Google Shape;442;p40"/>
            <p:cNvSpPr/>
            <p:nvPr/>
          </p:nvSpPr>
          <p:spPr>
            <a:xfrm>
              <a:off x="5508150" y="435305"/>
              <a:ext cx="837300" cy="136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443" name="Google Shape;443;p40"/>
          <p:cNvGrpSpPr/>
          <p:nvPr/>
        </p:nvGrpSpPr>
        <p:grpSpPr>
          <a:xfrm>
            <a:off x="5096225" y="2324375"/>
            <a:ext cx="701400" cy="2285100"/>
            <a:chOff x="5096225" y="2324375"/>
            <a:chExt cx="701400" cy="2285100"/>
          </a:xfrm>
        </p:grpSpPr>
        <p:sp>
          <p:nvSpPr>
            <p:cNvPr id="444" name="Google Shape;444;p40"/>
            <p:cNvSpPr/>
            <p:nvPr/>
          </p:nvSpPr>
          <p:spPr>
            <a:xfrm>
              <a:off x="5253425" y="2751050"/>
              <a:ext cx="522900" cy="3114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5" name="Google Shape;445;p40"/>
            <p:cNvSpPr/>
            <p:nvPr/>
          </p:nvSpPr>
          <p:spPr>
            <a:xfrm>
              <a:off x="5253425" y="3169350"/>
              <a:ext cx="522900" cy="3114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6" name="Google Shape;446;p40"/>
            <p:cNvSpPr/>
            <p:nvPr/>
          </p:nvSpPr>
          <p:spPr>
            <a:xfrm>
              <a:off x="5096225" y="2324375"/>
              <a:ext cx="701400" cy="1362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7" name="Google Shape;447;p40"/>
            <p:cNvSpPr/>
            <p:nvPr/>
          </p:nvSpPr>
          <p:spPr>
            <a:xfrm>
              <a:off x="5183875" y="3744725"/>
              <a:ext cx="548700" cy="1362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8" name="Google Shape;448;p40"/>
            <p:cNvSpPr/>
            <p:nvPr/>
          </p:nvSpPr>
          <p:spPr>
            <a:xfrm>
              <a:off x="5183875" y="4473275"/>
              <a:ext cx="592500" cy="1362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449" name="Google Shape;449;p40"/>
          <p:cNvGrpSpPr/>
          <p:nvPr/>
        </p:nvGrpSpPr>
        <p:grpSpPr>
          <a:xfrm>
            <a:off x="5274800" y="1139650"/>
            <a:ext cx="614650" cy="3316775"/>
            <a:chOff x="5274800" y="1139650"/>
            <a:chExt cx="614650" cy="3316775"/>
          </a:xfrm>
        </p:grpSpPr>
        <p:sp>
          <p:nvSpPr>
            <p:cNvPr id="450" name="Google Shape;450;p40"/>
            <p:cNvSpPr/>
            <p:nvPr/>
          </p:nvSpPr>
          <p:spPr>
            <a:xfrm>
              <a:off x="5296950" y="1139650"/>
              <a:ext cx="592500" cy="136200"/>
            </a:xfrm>
            <a:prstGeom prst="rect">
              <a:avLst/>
            </a:prstGeom>
            <a:noFill/>
            <a:ln cap="flat" cmpd="sng" w="2857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51" name="Google Shape;451;p40"/>
            <p:cNvSpPr/>
            <p:nvPr/>
          </p:nvSpPr>
          <p:spPr>
            <a:xfrm>
              <a:off x="5296950" y="3069450"/>
              <a:ext cx="592500" cy="136200"/>
            </a:xfrm>
            <a:prstGeom prst="rect">
              <a:avLst/>
            </a:prstGeom>
            <a:noFill/>
            <a:ln cap="flat" cmpd="sng" w="2857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52" name="Google Shape;452;p40"/>
            <p:cNvSpPr/>
            <p:nvPr/>
          </p:nvSpPr>
          <p:spPr>
            <a:xfrm>
              <a:off x="5274800" y="3490100"/>
              <a:ext cx="522900" cy="136200"/>
            </a:xfrm>
            <a:prstGeom prst="rect">
              <a:avLst/>
            </a:prstGeom>
            <a:noFill/>
            <a:ln cap="flat" cmpd="sng" w="2857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53" name="Google Shape;453;p40"/>
            <p:cNvSpPr/>
            <p:nvPr/>
          </p:nvSpPr>
          <p:spPr>
            <a:xfrm>
              <a:off x="5406473" y="1409875"/>
              <a:ext cx="352200" cy="311400"/>
            </a:xfrm>
            <a:prstGeom prst="rect">
              <a:avLst/>
            </a:prstGeom>
            <a:noFill/>
            <a:ln cap="flat" cmpd="sng" w="2857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54" name="Google Shape;454;p40"/>
            <p:cNvSpPr/>
            <p:nvPr/>
          </p:nvSpPr>
          <p:spPr>
            <a:xfrm>
              <a:off x="5393298" y="2466625"/>
              <a:ext cx="352200" cy="311400"/>
            </a:xfrm>
            <a:prstGeom prst="rect">
              <a:avLst/>
            </a:prstGeom>
            <a:noFill/>
            <a:ln cap="flat" cmpd="sng" w="2857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55" name="Google Shape;455;p40"/>
            <p:cNvSpPr/>
            <p:nvPr/>
          </p:nvSpPr>
          <p:spPr>
            <a:xfrm>
              <a:off x="5393300" y="4167225"/>
              <a:ext cx="352200" cy="289200"/>
            </a:xfrm>
            <a:prstGeom prst="rect">
              <a:avLst/>
            </a:prstGeom>
            <a:noFill/>
            <a:ln cap="flat" cmpd="sng" w="2857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456" name="Google Shape;456;p40"/>
          <p:cNvGrpSpPr/>
          <p:nvPr/>
        </p:nvGrpSpPr>
        <p:grpSpPr>
          <a:xfrm>
            <a:off x="8208820" y="138395"/>
            <a:ext cx="833766" cy="1001255"/>
            <a:chOff x="8208820" y="138395"/>
            <a:chExt cx="833766" cy="1001255"/>
          </a:xfrm>
        </p:grpSpPr>
        <p:pic>
          <p:nvPicPr>
            <p:cNvPr id="457" name="Google Shape;457;p40"/>
            <p:cNvPicPr preferRelativeResize="0"/>
            <p:nvPr/>
          </p:nvPicPr>
          <p:blipFill>
            <a:blip r:embed="rId5">
              <a:alphaModFix/>
            </a:blip>
            <a:stretch>
              <a:fillRect/>
            </a:stretch>
          </p:blipFill>
          <p:spPr>
            <a:xfrm>
              <a:off x="8208820" y="138395"/>
              <a:ext cx="758700" cy="758700"/>
            </a:xfrm>
            <a:prstGeom prst="ellipse">
              <a:avLst/>
            </a:prstGeom>
            <a:noFill/>
            <a:ln>
              <a:noFill/>
            </a:ln>
          </p:spPr>
        </p:pic>
        <p:sp>
          <p:nvSpPr>
            <p:cNvPr id="458" name="Google Shape;458;p40"/>
            <p:cNvSpPr txBox="1"/>
            <p:nvPr/>
          </p:nvSpPr>
          <p:spPr>
            <a:xfrm>
              <a:off x="8326487" y="8576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張祥逸</a:t>
              </a:r>
              <a:endParaRPr sz="900">
                <a:solidFill>
                  <a:schemeClr val="dk1"/>
                </a:solidFill>
              </a:endParaRPr>
            </a:p>
          </p:txBody>
        </p:sp>
      </p:grpSp>
      <p:grpSp>
        <p:nvGrpSpPr>
          <p:cNvPr id="459" name="Google Shape;459;p40"/>
          <p:cNvGrpSpPr/>
          <p:nvPr/>
        </p:nvGrpSpPr>
        <p:grpSpPr>
          <a:xfrm>
            <a:off x="616375" y="1630725"/>
            <a:ext cx="1777100" cy="289200"/>
            <a:chOff x="616375" y="1630725"/>
            <a:chExt cx="1777100" cy="289200"/>
          </a:xfrm>
        </p:grpSpPr>
        <p:sp>
          <p:nvSpPr>
            <p:cNvPr id="460" name="Google Shape;460;p40"/>
            <p:cNvSpPr/>
            <p:nvPr/>
          </p:nvSpPr>
          <p:spPr>
            <a:xfrm>
              <a:off x="2142075" y="1756425"/>
              <a:ext cx="251400" cy="163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461" name="Google Shape;461;p40"/>
            <p:cNvCxnSpPr>
              <a:stCxn id="460" idx="1"/>
            </p:cNvCxnSpPr>
            <p:nvPr/>
          </p:nvCxnSpPr>
          <p:spPr>
            <a:xfrm flipH="1">
              <a:off x="1513275" y="1838175"/>
              <a:ext cx="628800" cy="18900"/>
            </a:xfrm>
            <a:prstGeom prst="straightConnector1">
              <a:avLst/>
            </a:prstGeom>
            <a:noFill/>
            <a:ln cap="flat" cmpd="sng" w="28575">
              <a:solidFill>
                <a:srgbClr val="FF0000"/>
              </a:solidFill>
              <a:prstDash val="solid"/>
              <a:round/>
              <a:headEnd len="med" w="med" type="none"/>
              <a:tailEnd len="med" w="med" type="triangle"/>
            </a:ln>
          </p:spPr>
        </p:cxnSp>
        <p:sp>
          <p:nvSpPr>
            <p:cNvPr id="462" name="Google Shape;462;p40"/>
            <p:cNvSpPr txBox="1"/>
            <p:nvPr/>
          </p:nvSpPr>
          <p:spPr>
            <a:xfrm>
              <a:off x="616375" y="1630725"/>
              <a:ext cx="1102200" cy="16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TW" sz="1800">
                  <a:solidFill>
                    <a:schemeClr val="dk2"/>
                  </a:solidFill>
                </a:rPr>
                <a:t>毛利率</a:t>
              </a:r>
              <a:endParaRPr b="1" sz="1800">
                <a:solidFill>
                  <a:schemeClr val="dk2"/>
                </a:solidFill>
              </a:endParaRPr>
            </a:p>
          </p:txBody>
        </p:sp>
      </p:grpSp>
      <p:pic>
        <p:nvPicPr>
          <p:cNvPr id="463" name="Google Shape;463;p40"/>
          <p:cNvPicPr preferRelativeResize="0"/>
          <p:nvPr/>
        </p:nvPicPr>
        <p:blipFill>
          <a:blip r:embed="rId6">
            <a:alphaModFix/>
          </a:blip>
          <a:stretch>
            <a:fillRect/>
          </a:stretch>
        </p:blipFill>
        <p:spPr>
          <a:xfrm>
            <a:off x="-12956" y="4583928"/>
            <a:ext cx="8839200" cy="771525"/>
          </a:xfrm>
          <a:prstGeom prst="rect">
            <a:avLst/>
          </a:prstGeom>
          <a:noFill/>
          <a:ln>
            <a:noFill/>
          </a:ln>
        </p:spPr>
      </p:pic>
      <p:sp>
        <p:nvSpPr>
          <p:cNvPr id="464" name="Google Shape;464;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3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4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4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5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pic>
        <p:nvPicPr>
          <p:cNvPr id="469" name="Google Shape;469;p41"/>
          <p:cNvPicPr preferRelativeResize="0"/>
          <p:nvPr/>
        </p:nvPicPr>
        <p:blipFill>
          <a:blip r:embed="rId3">
            <a:alphaModFix/>
          </a:blip>
          <a:stretch>
            <a:fillRect/>
          </a:stretch>
        </p:blipFill>
        <p:spPr>
          <a:xfrm>
            <a:off x="0" y="0"/>
            <a:ext cx="9144000" cy="5143505"/>
          </a:xfrm>
          <a:prstGeom prst="rect">
            <a:avLst/>
          </a:prstGeom>
          <a:noFill/>
          <a:ln>
            <a:noFill/>
          </a:ln>
        </p:spPr>
      </p:pic>
      <p:grpSp>
        <p:nvGrpSpPr>
          <p:cNvPr id="470" name="Google Shape;470;p41"/>
          <p:cNvGrpSpPr/>
          <p:nvPr/>
        </p:nvGrpSpPr>
        <p:grpSpPr>
          <a:xfrm>
            <a:off x="765850" y="1276375"/>
            <a:ext cx="2662200" cy="1811975"/>
            <a:chOff x="613450" y="1276375"/>
            <a:chExt cx="2662200" cy="1811975"/>
          </a:xfrm>
        </p:grpSpPr>
        <p:sp>
          <p:nvSpPr>
            <p:cNvPr id="471" name="Google Shape;471;p41"/>
            <p:cNvSpPr/>
            <p:nvPr/>
          </p:nvSpPr>
          <p:spPr>
            <a:xfrm>
              <a:off x="613450" y="1276375"/>
              <a:ext cx="2662200" cy="652200"/>
            </a:xfrm>
            <a:prstGeom prst="rect">
              <a:avLst/>
            </a:prstGeom>
            <a:solidFill>
              <a:srgbClr val="FCE5CD"/>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457200" lvl="0" marL="0" rtl="0" algn="l">
                <a:lnSpc>
                  <a:spcPct val="100000"/>
                </a:lnSpc>
                <a:spcBef>
                  <a:spcPts val="1200"/>
                </a:spcBef>
                <a:spcAft>
                  <a:spcPts val="0"/>
                </a:spcAft>
                <a:buClr>
                  <a:schemeClr val="dk1"/>
                </a:buClr>
                <a:buSzPts val="1100"/>
                <a:buFont typeface="Arial"/>
                <a:buNone/>
              </a:pPr>
              <a:r>
                <a:rPr b="1" lang="zh-TW" sz="1500">
                  <a:solidFill>
                    <a:schemeClr val="dk1"/>
                  </a:solidFill>
                </a:rPr>
                <a:t>為什麼選擇 </a:t>
              </a:r>
              <a:endParaRPr b="1" sz="1500">
                <a:solidFill>
                  <a:schemeClr val="dk1"/>
                </a:solidFill>
              </a:endParaRPr>
            </a:p>
            <a:p>
              <a:pPr indent="0" lvl="0" marL="0" rtl="0" algn="ctr">
                <a:lnSpc>
                  <a:spcPct val="100000"/>
                </a:lnSpc>
                <a:spcBef>
                  <a:spcPts val="0"/>
                </a:spcBef>
                <a:spcAft>
                  <a:spcPts val="1200"/>
                </a:spcAft>
                <a:buClr>
                  <a:schemeClr val="dk1"/>
                </a:buClr>
                <a:buSzPts val="1100"/>
                <a:buFont typeface="Arial"/>
                <a:buNone/>
              </a:pPr>
              <a:r>
                <a:rPr b="1" lang="zh-TW" sz="1500">
                  <a:solidFill>
                    <a:schemeClr val="dk1"/>
                  </a:solidFill>
                </a:rPr>
                <a:t>Random Forest？</a:t>
              </a:r>
              <a:endParaRPr/>
            </a:p>
          </p:txBody>
        </p:sp>
        <p:sp>
          <p:nvSpPr>
            <p:cNvPr id="472" name="Google Shape;472;p41"/>
            <p:cNvSpPr/>
            <p:nvPr/>
          </p:nvSpPr>
          <p:spPr>
            <a:xfrm>
              <a:off x="613450" y="2436150"/>
              <a:ext cx="2662200" cy="652200"/>
            </a:xfrm>
            <a:prstGeom prst="rect">
              <a:avLst/>
            </a:prstGeom>
            <a:solidFill>
              <a:srgbClr val="FCE5CD"/>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zh-TW" sz="1500">
                  <a:solidFill>
                    <a:schemeClr val="dk1"/>
                  </a:solidFill>
                </a:rPr>
                <a:t>未來如何優化？</a:t>
              </a:r>
              <a:endParaRPr b="1"/>
            </a:p>
          </p:txBody>
        </p:sp>
      </p:grpSp>
      <p:sp>
        <p:nvSpPr>
          <p:cNvPr id="473" name="Google Shape;473;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474" name="Google Shape;474;p41"/>
          <p:cNvSpPr txBox="1"/>
          <p:nvPr/>
        </p:nvSpPr>
        <p:spPr>
          <a:xfrm>
            <a:off x="621850" y="3061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結論、建議與挑戰</a:t>
            </a:r>
            <a:endParaRPr b="1" sz="2400"/>
          </a:p>
        </p:txBody>
      </p:sp>
      <p:sp>
        <p:nvSpPr>
          <p:cNvPr id="475" name="Google Shape;475;p41"/>
          <p:cNvSpPr txBox="1"/>
          <p:nvPr/>
        </p:nvSpPr>
        <p:spPr>
          <a:xfrm>
            <a:off x="3488900" y="1104675"/>
            <a:ext cx="5606100" cy="14121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200"/>
              </a:spcBef>
              <a:spcAft>
                <a:spcPts val="0"/>
              </a:spcAft>
              <a:buClr>
                <a:schemeClr val="dk1"/>
              </a:buClr>
              <a:buSzPts val="1400"/>
              <a:buAutoNum type="arabicPeriod"/>
            </a:pPr>
            <a:r>
              <a:rPr b="1" lang="zh-TW" sz="1500">
                <a:solidFill>
                  <a:schemeClr val="dk1"/>
                </a:solidFill>
              </a:rPr>
              <a:t>Random Forest 提供最低 MAPE，預測最準確。</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b="1" lang="zh-TW" sz="1500">
                <a:solidFill>
                  <a:schemeClr val="dk1"/>
                </a:solidFill>
              </a:rPr>
              <a:t>模型穩定性較高</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b="1" lang="zh-TW" sz="1500">
                <a:solidFill>
                  <a:schemeClr val="dk1"/>
                </a:solidFill>
              </a:rPr>
              <a:t>Random Forest 具有可解釋性</a:t>
            </a:r>
            <a:endParaRPr>
              <a:solidFill>
                <a:schemeClr val="dk1"/>
              </a:solidFill>
            </a:endParaRPr>
          </a:p>
          <a:p>
            <a:pPr indent="0" lvl="0" marL="0" rtl="0" algn="l">
              <a:spcBef>
                <a:spcPts val="1200"/>
              </a:spcBef>
              <a:spcAft>
                <a:spcPts val="0"/>
              </a:spcAft>
              <a:buNone/>
            </a:pPr>
            <a:r>
              <a:t/>
            </a:r>
            <a:endParaRPr sz="1800">
              <a:solidFill>
                <a:schemeClr val="dk2"/>
              </a:solidFill>
            </a:endParaRPr>
          </a:p>
        </p:txBody>
      </p:sp>
      <p:sp>
        <p:nvSpPr>
          <p:cNvPr id="476" name="Google Shape;476;p41"/>
          <p:cNvSpPr txBox="1"/>
          <p:nvPr/>
        </p:nvSpPr>
        <p:spPr>
          <a:xfrm>
            <a:off x="3488900" y="2435550"/>
            <a:ext cx="5673600" cy="9465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200"/>
              </a:spcBef>
              <a:spcAft>
                <a:spcPts val="0"/>
              </a:spcAft>
              <a:buSzPts val="1400"/>
              <a:buAutoNum type="arabicPeriod"/>
            </a:pPr>
            <a:r>
              <a:rPr b="1" lang="zh-TW" sz="1500">
                <a:solidFill>
                  <a:schemeClr val="dk1"/>
                </a:solidFill>
              </a:rPr>
              <a:t>增加數據量</a:t>
            </a:r>
            <a:endParaRPr/>
          </a:p>
          <a:p>
            <a:pPr indent="-317500" lvl="0" marL="457200" rtl="0" algn="l">
              <a:lnSpc>
                <a:spcPct val="115000"/>
              </a:lnSpc>
              <a:spcBef>
                <a:spcPts val="0"/>
              </a:spcBef>
              <a:spcAft>
                <a:spcPts val="0"/>
              </a:spcAft>
              <a:buSzPts val="1400"/>
              <a:buAutoNum type="arabicPeriod"/>
            </a:pPr>
            <a:r>
              <a:rPr b="1" lang="zh-TW" sz="1500">
                <a:solidFill>
                  <a:schemeClr val="dk1"/>
                </a:solidFill>
              </a:rPr>
              <a:t>調整超參數（如 n_estimators, max_depth 來進一步優化 RF）。</a:t>
            </a:r>
            <a:r>
              <a:rPr lang="zh-TW"/>
              <a:t> </a:t>
            </a:r>
            <a:endParaRPr/>
          </a:p>
        </p:txBody>
      </p:sp>
      <p:sp>
        <p:nvSpPr>
          <p:cNvPr id="477" name="Google Shape;477;p41"/>
          <p:cNvSpPr/>
          <p:nvPr/>
        </p:nvSpPr>
        <p:spPr>
          <a:xfrm>
            <a:off x="621850" y="1276375"/>
            <a:ext cx="548700" cy="652200"/>
          </a:xfrm>
          <a:prstGeom prst="rect">
            <a:avLst/>
          </a:prstGeom>
          <a:solidFill>
            <a:srgbClr val="F6B26B"/>
          </a:solidFill>
          <a:ln cap="flat" cmpd="sng" w="9525">
            <a:solidFill>
              <a:srgbClr val="F6B26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000"/>
              </a:spcBef>
              <a:spcAft>
                <a:spcPts val="0"/>
              </a:spcAft>
              <a:buClr>
                <a:schemeClr val="dk1"/>
              </a:buClr>
              <a:buSzPts val="1100"/>
              <a:buFont typeface="Arial"/>
              <a:buNone/>
            </a:pPr>
            <a:r>
              <a:rPr b="1" lang="zh-TW" sz="1500">
                <a:solidFill>
                  <a:schemeClr val="dk1"/>
                </a:solidFill>
              </a:rPr>
              <a:t>結</a:t>
            </a:r>
            <a:endParaRPr b="1" sz="1500">
              <a:solidFill>
                <a:schemeClr val="dk1"/>
              </a:solidFill>
            </a:endParaRPr>
          </a:p>
          <a:p>
            <a:pPr indent="0" lvl="0" marL="0" rtl="0" algn="ctr">
              <a:lnSpc>
                <a:spcPct val="100000"/>
              </a:lnSpc>
              <a:spcBef>
                <a:spcPts val="0"/>
              </a:spcBef>
              <a:spcAft>
                <a:spcPts val="1200"/>
              </a:spcAft>
              <a:buClr>
                <a:schemeClr val="dk1"/>
              </a:buClr>
              <a:buSzPts val="1100"/>
              <a:buFont typeface="Arial"/>
              <a:buNone/>
            </a:pPr>
            <a:r>
              <a:rPr b="1" lang="zh-TW" sz="1500">
                <a:solidFill>
                  <a:schemeClr val="dk1"/>
                </a:solidFill>
              </a:rPr>
              <a:t>論</a:t>
            </a:r>
            <a:endParaRPr/>
          </a:p>
        </p:txBody>
      </p:sp>
      <p:sp>
        <p:nvSpPr>
          <p:cNvPr id="478" name="Google Shape;478;p41"/>
          <p:cNvSpPr/>
          <p:nvPr/>
        </p:nvSpPr>
        <p:spPr>
          <a:xfrm>
            <a:off x="621850" y="2436200"/>
            <a:ext cx="548700" cy="652200"/>
          </a:xfrm>
          <a:prstGeom prst="rect">
            <a:avLst/>
          </a:prstGeom>
          <a:solidFill>
            <a:srgbClr val="F6B26B"/>
          </a:solidFill>
          <a:ln cap="flat" cmpd="sng" w="9525">
            <a:solidFill>
              <a:srgbClr val="F6B26B"/>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100000"/>
              </a:lnSpc>
              <a:spcBef>
                <a:spcPts val="1000"/>
              </a:spcBef>
              <a:spcAft>
                <a:spcPts val="0"/>
              </a:spcAft>
              <a:buClr>
                <a:schemeClr val="dk1"/>
              </a:buClr>
              <a:buSzPts val="1100"/>
              <a:buFont typeface="Arial"/>
              <a:buNone/>
            </a:pPr>
            <a:r>
              <a:rPr b="1" lang="zh-TW" sz="1500">
                <a:solidFill>
                  <a:schemeClr val="dk1"/>
                </a:solidFill>
              </a:rPr>
              <a:t>建議</a:t>
            </a:r>
            <a:endParaRPr/>
          </a:p>
        </p:txBody>
      </p:sp>
      <p:grpSp>
        <p:nvGrpSpPr>
          <p:cNvPr id="479" name="Google Shape;479;p41"/>
          <p:cNvGrpSpPr/>
          <p:nvPr/>
        </p:nvGrpSpPr>
        <p:grpSpPr>
          <a:xfrm>
            <a:off x="8208820" y="138395"/>
            <a:ext cx="833766" cy="1001255"/>
            <a:chOff x="8208820" y="138395"/>
            <a:chExt cx="833766" cy="1001255"/>
          </a:xfrm>
        </p:grpSpPr>
        <p:pic>
          <p:nvPicPr>
            <p:cNvPr id="480" name="Google Shape;480;p41"/>
            <p:cNvPicPr preferRelativeResize="0"/>
            <p:nvPr/>
          </p:nvPicPr>
          <p:blipFill>
            <a:blip r:embed="rId4">
              <a:alphaModFix/>
            </a:blip>
            <a:stretch>
              <a:fillRect/>
            </a:stretch>
          </p:blipFill>
          <p:spPr>
            <a:xfrm>
              <a:off x="8208820" y="138395"/>
              <a:ext cx="758700" cy="758700"/>
            </a:xfrm>
            <a:prstGeom prst="ellipse">
              <a:avLst/>
            </a:prstGeom>
            <a:noFill/>
            <a:ln>
              <a:noFill/>
            </a:ln>
          </p:spPr>
        </p:pic>
        <p:sp>
          <p:nvSpPr>
            <p:cNvPr id="481" name="Google Shape;481;p41"/>
            <p:cNvSpPr txBox="1"/>
            <p:nvPr/>
          </p:nvSpPr>
          <p:spPr>
            <a:xfrm>
              <a:off x="8326487" y="8576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張祥逸</a:t>
              </a:r>
              <a:endParaRPr sz="900">
                <a:solidFill>
                  <a:schemeClr val="dk1"/>
                </a:solidFill>
              </a:endParaRPr>
            </a:p>
          </p:txBody>
        </p:sp>
      </p:grpSp>
      <p:pic>
        <p:nvPicPr>
          <p:cNvPr id="482" name="Google Shape;482;p41"/>
          <p:cNvPicPr preferRelativeResize="0"/>
          <p:nvPr/>
        </p:nvPicPr>
        <p:blipFill>
          <a:blip r:embed="rId5">
            <a:alphaModFix/>
          </a:blip>
          <a:stretch>
            <a:fillRect/>
          </a:stretch>
        </p:blipFill>
        <p:spPr>
          <a:xfrm>
            <a:off x="-12956" y="4573579"/>
            <a:ext cx="8839200" cy="771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id="89" name="Google Shape;89;p15"/>
          <p:cNvPicPr preferRelativeResize="0"/>
          <p:nvPr/>
        </p:nvPicPr>
        <p:blipFill>
          <a:blip r:embed="rId3">
            <a:alphaModFix/>
          </a:blip>
          <a:stretch>
            <a:fillRect/>
          </a:stretch>
        </p:blipFill>
        <p:spPr>
          <a:xfrm>
            <a:off x="0" y="0"/>
            <a:ext cx="9144000" cy="5143505"/>
          </a:xfrm>
          <a:prstGeom prst="rect">
            <a:avLst/>
          </a:prstGeom>
          <a:noFill/>
          <a:ln>
            <a:noFill/>
          </a:ln>
        </p:spPr>
      </p:pic>
      <p:sp>
        <p:nvSpPr>
          <p:cNvPr id="90" name="Google Shape;90;p15"/>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目錄</a:t>
            </a:r>
            <a:endParaRPr b="1" sz="2400">
              <a:solidFill>
                <a:srgbClr val="000000"/>
              </a:solidFill>
            </a:endParaRPr>
          </a:p>
        </p:txBody>
      </p:sp>
      <p:sp>
        <p:nvSpPr>
          <p:cNvPr id="91" name="Google Shape;91;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grpSp>
        <p:nvGrpSpPr>
          <p:cNvPr id="92" name="Google Shape;92;p15"/>
          <p:cNvGrpSpPr/>
          <p:nvPr/>
        </p:nvGrpSpPr>
        <p:grpSpPr>
          <a:xfrm>
            <a:off x="1888975" y="1351200"/>
            <a:ext cx="2683025" cy="2671500"/>
            <a:chOff x="1888975" y="665400"/>
            <a:chExt cx="2683025" cy="2671500"/>
          </a:xfrm>
        </p:grpSpPr>
        <p:cxnSp>
          <p:nvCxnSpPr>
            <p:cNvPr id="93" name="Google Shape;93;p15"/>
            <p:cNvCxnSpPr/>
            <p:nvPr/>
          </p:nvCxnSpPr>
          <p:spPr>
            <a:xfrm>
              <a:off x="1888975" y="665400"/>
              <a:ext cx="3300" cy="2671500"/>
            </a:xfrm>
            <a:prstGeom prst="straightConnector1">
              <a:avLst/>
            </a:prstGeom>
            <a:noFill/>
            <a:ln cap="flat" cmpd="sng" w="38100">
              <a:solidFill>
                <a:srgbClr val="3C6598"/>
              </a:solidFill>
              <a:prstDash val="dot"/>
              <a:round/>
              <a:headEnd len="med" w="med" type="none"/>
              <a:tailEnd len="med" w="med" type="none"/>
            </a:ln>
          </p:spPr>
        </p:cxnSp>
        <p:sp>
          <p:nvSpPr>
            <p:cNvPr id="94" name="Google Shape;94;p15"/>
            <p:cNvSpPr txBox="1"/>
            <p:nvPr/>
          </p:nvSpPr>
          <p:spPr>
            <a:xfrm>
              <a:off x="2190600" y="673100"/>
              <a:ext cx="2381400" cy="447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zh-TW" sz="1800">
                  <a:solidFill>
                    <a:schemeClr val="dk2"/>
                  </a:solidFill>
                  <a:latin typeface="Microsoft JhengHei"/>
                  <a:ea typeface="Microsoft JhengHei"/>
                  <a:cs typeface="Microsoft JhengHei"/>
                  <a:sym typeface="Microsoft JhengHei"/>
                </a:rPr>
                <a:t>專題介紹</a:t>
              </a:r>
              <a:endParaRPr b="1" sz="1800">
                <a:solidFill>
                  <a:schemeClr val="dk2"/>
                </a:solidFill>
                <a:latin typeface="Microsoft JhengHei"/>
                <a:ea typeface="Microsoft JhengHei"/>
                <a:cs typeface="Microsoft JhengHei"/>
                <a:sym typeface="Microsoft JhengHei"/>
              </a:endParaRPr>
            </a:p>
          </p:txBody>
        </p:sp>
        <p:sp>
          <p:nvSpPr>
            <p:cNvPr id="95" name="Google Shape;95;p15"/>
            <p:cNvSpPr txBox="1"/>
            <p:nvPr/>
          </p:nvSpPr>
          <p:spPr>
            <a:xfrm>
              <a:off x="2190600" y="1148175"/>
              <a:ext cx="2381400" cy="447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zh-TW" sz="1800">
                  <a:solidFill>
                    <a:schemeClr val="dk2"/>
                  </a:solidFill>
                  <a:latin typeface="Microsoft JhengHei"/>
                  <a:ea typeface="Microsoft JhengHei"/>
                  <a:cs typeface="Microsoft JhengHei"/>
                  <a:sym typeface="Microsoft JhengHei"/>
                </a:rPr>
                <a:t>網頁建置</a:t>
              </a:r>
              <a:endParaRPr b="1" sz="1800">
                <a:solidFill>
                  <a:schemeClr val="dk2"/>
                </a:solidFill>
                <a:latin typeface="Microsoft JhengHei"/>
                <a:ea typeface="Microsoft JhengHei"/>
                <a:cs typeface="Microsoft JhengHei"/>
                <a:sym typeface="Microsoft JhengHei"/>
              </a:endParaRPr>
            </a:p>
          </p:txBody>
        </p:sp>
        <p:sp>
          <p:nvSpPr>
            <p:cNvPr id="96" name="Google Shape;96;p15"/>
            <p:cNvSpPr txBox="1"/>
            <p:nvPr/>
          </p:nvSpPr>
          <p:spPr>
            <a:xfrm>
              <a:off x="2190600" y="1585950"/>
              <a:ext cx="2381400" cy="447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zh-TW" sz="1800">
                  <a:solidFill>
                    <a:schemeClr val="dk2"/>
                  </a:solidFill>
                  <a:latin typeface="Microsoft JhengHei"/>
                  <a:ea typeface="Microsoft JhengHei"/>
                  <a:cs typeface="Microsoft JhengHei"/>
                  <a:sym typeface="Microsoft JhengHei"/>
                </a:rPr>
                <a:t>數據分析</a:t>
              </a:r>
              <a:endParaRPr b="1" sz="1800">
                <a:solidFill>
                  <a:schemeClr val="dk2"/>
                </a:solidFill>
                <a:latin typeface="Microsoft JhengHei"/>
                <a:ea typeface="Microsoft JhengHei"/>
                <a:cs typeface="Microsoft JhengHei"/>
                <a:sym typeface="Microsoft JhengHei"/>
              </a:endParaRPr>
            </a:p>
          </p:txBody>
        </p:sp>
        <p:sp>
          <p:nvSpPr>
            <p:cNvPr id="97" name="Google Shape;97;p15"/>
            <p:cNvSpPr txBox="1"/>
            <p:nvPr/>
          </p:nvSpPr>
          <p:spPr>
            <a:xfrm>
              <a:off x="2190600" y="2036825"/>
              <a:ext cx="2381400" cy="447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zh-TW" sz="1800">
                  <a:solidFill>
                    <a:schemeClr val="dk2"/>
                  </a:solidFill>
                  <a:latin typeface="Microsoft JhengHei"/>
                  <a:ea typeface="Microsoft JhengHei"/>
                  <a:cs typeface="Microsoft JhengHei"/>
                  <a:sym typeface="Microsoft JhengHei"/>
                </a:rPr>
                <a:t>資料庫儲存</a:t>
              </a:r>
              <a:endParaRPr b="1" sz="1800">
                <a:solidFill>
                  <a:schemeClr val="dk2"/>
                </a:solidFill>
                <a:latin typeface="Microsoft JhengHei"/>
                <a:ea typeface="Microsoft JhengHei"/>
                <a:cs typeface="Microsoft JhengHei"/>
                <a:sym typeface="Microsoft JhengHei"/>
              </a:endParaRPr>
            </a:p>
          </p:txBody>
        </p:sp>
        <p:sp>
          <p:nvSpPr>
            <p:cNvPr id="98" name="Google Shape;98;p15"/>
            <p:cNvSpPr txBox="1"/>
            <p:nvPr/>
          </p:nvSpPr>
          <p:spPr>
            <a:xfrm>
              <a:off x="2190600" y="2498800"/>
              <a:ext cx="2381400" cy="447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zh-TW" sz="1800">
                  <a:solidFill>
                    <a:schemeClr val="dk2"/>
                  </a:solidFill>
                  <a:latin typeface="Microsoft JhengHei"/>
                  <a:ea typeface="Microsoft JhengHei"/>
                  <a:cs typeface="Microsoft JhengHei"/>
                  <a:sym typeface="Microsoft JhengHei"/>
                </a:rPr>
                <a:t>未來展望</a:t>
              </a:r>
              <a:endParaRPr b="1" sz="1800">
                <a:solidFill>
                  <a:schemeClr val="dk2"/>
                </a:solidFill>
                <a:latin typeface="Microsoft JhengHei"/>
                <a:ea typeface="Microsoft JhengHei"/>
                <a:cs typeface="Microsoft JhengHei"/>
                <a:sym typeface="Microsoft JhengHei"/>
              </a:endParaRPr>
            </a:p>
          </p:txBody>
        </p:sp>
      </p:grpSp>
      <p:pic>
        <p:nvPicPr>
          <p:cNvPr id="99" name="Google Shape;99;p15"/>
          <p:cNvPicPr preferRelativeResize="0"/>
          <p:nvPr/>
        </p:nvPicPr>
        <p:blipFill>
          <a:blip r:embed="rId4">
            <a:alphaModFix amt="34000"/>
          </a:blip>
          <a:stretch>
            <a:fillRect/>
          </a:stretch>
        </p:blipFill>
        <p:spPr>
          <a:xfrm>
            <a:off x="4000500" y="0"/>
            <a:ext cx="5143501" cy="5143501"/>
          </a:xfrm>
          <a:prstGeom prst="rect">
            <a:avLst/>
          </a:prstGeom>
          <a:noFill/>
          <a:ln>
            <a:noFill/>
          </a:ln>
        </p:spPr>
      </p:pic>
      <p:sp>
        <p:nvSpPr>
          <p:cNvPr id="100" name="Google Shape;100;p15"/>
          <p:cNvSpPr/>
          <p:nvPr/>
        </p:nvSpPr>
        <p:spPr>
          <a:xfrm>
            <a:off x="3496125" y="-19425"/>
            <a:ext cx="3721200" cy="5143500"/>
          </a:xfrm>
          <a:prstGeom prst="rect">
            <a:avLst/>
          </a:prstGeom>
          <a:gradFill>
            <a:gsLst>
              <a:gs pos="0">
                <a:schemeClr val="lt1"/>
              </a:gs>
              <a:gs pos="50000">
                <a:schemeClr val="l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488" name="Google Shape;488;p42"/>
          <p:cNvPicPr preferRelativeResize="0"/>
          <p:nvPr/>
        </p:nvPicPr>
        <p:blipFill>
          <a:blip r:embed="rId3">
            <a:alphaModFix/>
          </a:blip>
          <a:stretch>
            <a:fillRect/>
          </a:stretch>
        </p:blipFill>
        <p:spPr>
          <a:xfrm>
            <a:off x="0" y="0"/>
            <a:ext cx="9144000" cy="5143505"/>
          </a:xfrm>
          <a:prstGeom prst="rect">
            <a:avLst/>
          </a:prstGeom>
          <a:noFill/>
          <a:ln>
            <a:noFill/>
          </a:ln>
        </p:spPr>
      </p:pic>
      <p:sp>
        <p:nvSpPr>
          <p:cNvPr id="489" name="Google Shape;489;p42"/>
          <p:cNvSpPr txBox="1"/>
          <p:nvPr/>
        </p:nvSpPr>
        <p:spPr>
          <a:xfrm>
            <a:off x="309750" y="1224900"/>
            <a:ext cx="8650200" cy="3096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TW">
                <a:solidFill>
                  <a:srgbClr val="404040"/>
                </a:solidFill>
              </a:rPr>
              <a:t>管制圖是「統計過程控制」的工具，用於監測數據是否處於穩定狀態，或是否存在異常波動。</a:t>
            </a:r>
            <a:endParaRPr>
              <a:solidFill>
                <a:srgbClr val="404040"/>
              </a:solidFill>
            </a:endParaRPr>
          </a:p>
          <a:p>
            <a:pPr indent="0" lvl="0" marL="0" rtl="0" algn="l">
              <a:lnSpc>
                <a:spcPct val="115000"/>
              </a:lnSpc>
              <a:spcBef>
                <a:spcPts val="0"/>
              </a:spcBef>
              <a:spcAft>
                <a:spcPts val="0"/>
              </a:spcAft>
              <a:buNone/>
            </a:pPr>
            <a:r>
              <a:rPr lang="zh-TW">
                <a:solidFill>
                  <a:srgbClr val="404040"/>
                </a:solidFill>
              </a:rPr>
              <a:t>其核心邏輯是：</a:t>
            </a:r>
            <a:endParaRPr>
              <a:solidFill>
                <a:srgbClr val="404040"/>
              </a:solidFill>
            </a:endParaRPr>
          </a:p>
          <a:p>
            <a:pPr indent="-317500" lvl="0" marL="457200" rtl="0" algn="l">
              <a:lnSpc>
                <a:spcPct val="115000"/>
              </a:lnSpc>
              <a:spcBef>
                <a:spcPts val="0"/>
              </a:spcBef>
              <a:spcAft>
                <a:spcPts val="0"/>
              </a:spcAft>
              <a:buClr>
                <a:srgbClr val="404040"/>
              </a:buClr>
              <a:buSzPts val="1400"/>
              <a:buAutoNum type="arabicPeriod"/>
            </a:pPr>
            <a:r>
              <a:rPr b="1" lang="zh-TW">
                <a:solidFill>
                  <a:srgbClr val="404040"/>
                </a:solidFill>
              </a:rPr>
              <a:t>建立基準</a:t>
            </a:r>
            <a:r>
              <a:rPr lang="zh-TW">
                <a:solidFill>
                  <a:srgbClr val="404040"/>
                </a:solidFill>
              </a:rPr>
              <a:t>：基於歷史數據計算均值和控制上下限。</a:t>
            </a:r>
            <a:endParaRPr>
              <a:solidFill>
                <a:srgbClr val="404040"/>
              </a:solidFill>
            </a:endParaRPr>
          </a:p>
          <a:p>
            <a:pPr indent="-317500" lvl="0" marL="457200" rtl="0" algn="l">
              <a:lnSpc>
                <a:spcPct val="115000"/>
              </a:lnSpc>
              <a:spcBef>
                <a:spcPts val="0"/>
              </a:spcBef>
              <a:spcAft>
                <a:spcPts val="0"/>
              </a:spcAft>
              <a:buClr>
                <a:srgbClr val="404040"/>
              </a:buClr>
              <a:buSzPts val="1400"/>
              <a:buAutoNum type="arabicPeriod"/>
            </a:pPr>
            <a:r>
              <a:rPr b="1" lang="zh-TW">
                <a:solidFill>
                  <a:srgbClr val="404040"/>
                </a:solidFill>
              </a:rPr>
              <a:t>偵測異常</a:t>
            </a:r>
            <a:r>
              <a:rPr lang="zh-TW">
                <a:solidFill>
                  <a:srgbClr val="404040"/>
                </a:solidFill>
              </a:rPr>
              <a:t>：若數據超出控制限，或出現連續上升/下降趨勢，則需調查背後原因。</a:t>
            </a:r>
            <a:endParaRPr>
              <a:solidFill>
                <a:srgbClr val="404040"/>
              </a:solidFill>
            </a:endParaRPr>
          </a:p>
          <a:p>
            <a:pPr indent="-317500" lvl="0" marL="457200" rtl="0" algn="l">
              <a:lnSpc>
                <a:spcPct val="115000"/>
              </a:lnSpc>
              <a:spcBef>
                <a:spcPts val="0"/>
              </a:spcBef>
              <a:spcAft>
                <a:spcPts val="0"/>
              </a:spcAft>
              <a:buClr>
                <a:srgbClr val="404040"/>
              </a:buClr>
              <a:buSzPts val="1400"/>
              <a:buAutoNum type="arabicPeriod"/>
            </a:pPr>
            <a:r>
              <a:rPr b="1" lang="zh-TW">
                <a:solidFill>
                  <a:srgbClr val="404040"/>
                </a:solidFill>
              </a:rPr>
              <a:t>適用範圍</a:t>
            </a:r>
            <a:r>
              <a:rPr lang="zh-TW">
                <a:solidFill>
                  <a:srgbClr val="404040"/>
                </a:solidFill>
              </a:rPr>
              <a:t>：</a:t>
            </a:r>
            <a:r>
              <a:rPr b="1" lang="zh-TW">
                <a:solidFill>
                  <a:srgbClr val="404040"/>
                </a:solidFill>
              </a:rPr>
              <a:t>不限於新產品或特殊金融環境</a:t>
            </a:r>
            <a:r>
              <a:rPr lang="zh-TW">
                <a:solidFill>
                  <a:srgbClr val="404040"/>
                </a:solidFill>
              </a:rPr>
              <a:t>，而是可用於任何需長期監控的指標（如財務、生產良率、成本波動等）。</a:t>
            </a:r>
            <a:endParaRPr>
              <a:solidFill>
                <a:srgbClr val="404040"/>
              </a:solidFill>
            </a:endParaRPr>
          </a:p>
          <a:p>
            <a:pPr indent="0" lvl="0" marL="457200" rtl="0" algn="l">
              <a:lnSpc>
                <a:spcPct val="115000"/>
              </a:lnSpc>
              <a:spcBef>
                <a:spcPts val="300"/>
              </a:spcBef>
              <a:spcAft>
                <a:spcPts val="0"/>
              </a:spcAft>
              <a:buNone/>
            </a:pPr>
            <a:r>
              <a:t/>
            </a:r>
            <a:endParaRPr>
              <a:solidFill>
                <a:srgbClr val="404040"/>
              </a:solidFill>
            </a:endParaRPr>
          </a:p>
          <a:p>
            <a:pPr indent="0" lvl="0" marL="0" rtl="0" algn="l">
              <a:lnSpc>
                <a:spcPct val="115000"/>
              </a:lnSpc>
              <a:spcBef>
                <a:spcPts val="1200"/>
              </a:spcBef>
              <a:spcAft>
                <a:spcPts val="0"/>
              </a:spcAft>
              <a:buNone/>
            </a:pPr>
            <a:r>
              <a:rPr b="1" lang="zh-TW">
                <a:solidFill>
                  <a:srgbClr val="404040"/>
                </a:solidFill>
              </a:rPr>
              <a:t>管制圖在財務分析中的應用場景</a:t>
            </a:r>
            <a:endParaRPr b="1">
              <a:solidFill>
                <a:srgbClr val="404040"/>
              </a:solidFill>
            </a:endParaRPr>
          </a:p>
          <a:p>
            <a:pPr indent="-317500" lvl="0" marL="457200" rtl="0" algn="l">
              <a:lnSpc>
                <a:spcPct val="115000"/>
              </a:lnSpc>
              <a:spcBef>
                <a:spcPts val="200"/>
              </a:spcBef>
              <a:spcAft>
                <a:spcPts val="0"/>
              </a:spcAft>
              <a:buClr>
                <a:srgbClr val="404040"/>
              </a:buClr>
              <a:buSzPts val="1400"/>
              <a:buChar char="●"/>
            </a:pPr>
            <a:r>
              <a:rPr b="1" lang="zh-TW">
                <a:solidFill>
                  <a:srgbClr val="404040"/>
                </a:solidFill>
              </a:rPr>
              <a:t>常態監控</a:t>
            </a:r>
            <a:r>
              <a:rPr lang="zh-TW">
                <a:solidFill>
                  <a:srgbClr val="404040"/>
                </a:solidFill>
              </a:rPr>
              <a:t>：例如每月毛利率、應收帳款週轉天數。</a:t>
            </a:r>
            <a:endParaRPr>
              <a:solidFill>
                <a:srgbClr val="404040"/>
              </a:solidFill>
            </a:endParaRPr>
          </a:p>
          <a:p>
            <a:pPr indent="-317500" lvl="0" marL="457200" rtl="0" algn="l">
              <a:lnSpc>
                <a:spcPct val="115000"/>
              </a:lnSpc>
              <a:spcBef>
                <a:spcPts val="0"/>
              </a:spcBef>
              <a:spcAft>
                <a:spcPts val="0"/>
              </a:spcAft>
              <a:buClr>
                <a:srgbClr val="404040"/>
              </a:buClr>
              <a:buSzPts val="1400"/>
              <a:buChar char="●"/>
            </a:pPr>
            <a:r>
              <a:rPr b="1" lang="zh-TW">
                <a:solidFill>
                  <a:srgbClr val="404040"/>
                </a:solidFill>
              </a:rPr>
              <a:t>特殊事件分析</a:t>
            </a:r>
            <a:r>
              <a:rPr lang="zh-TW">
                <a:solidFill>
                  <a:srgbClr val="404040"/>
                </a:solidFill>
              </a:rPr>
              <a:t>：如新產品上市後的銷量波動，或金融危機下的現金流壓力。</a:t>
            </a:r>
            <a:endParaRPr>
              <a:solidFill>
                <a:srgbClr val="404040"/>
              </a:solidFill>
            </a:endParaRPr>
          </a:p>
          <a:p>
            <a:pPr indent="-317500" lvl="0" marL="457200" rtl="0" algn="l">
              <a:lnSpc>
                <a:spcPct val="115000"/>
              </a:lnSpc>
              <a:spcBef>
                <a:spcPts val="0"/>
              </a:spcBef>
              <a:spcAft>
                <a:spcPts val="0"/>
              </a:spcAft>
              <a:buClr>
                <a:srgbClr val="404040"/>
              </a:buClr>
              <a:buSzPts val="1400"/>
              <a:buChar char="●"/>
            </a:pPr>
            <a:r>
              <a:rPr b="1" lang="zh-TW">
                <a:solidFill>
                  <a:srgbClr val="404040"/>
                </a:solidFill>
              </a:rPr>
              <a:t>跨期趨勢識別</a:t>
            </a:r>
            <a:r>
              <a:rPr lang="zh-TW">
                <a:solidFill>
                  <a:srgbClr val="404040"/>
                </a:solidFill>
              </a:rPr>
              <a:t>：例如通膨環境中，原材料成本是否偏離歷史區間。</a:t>
            </a:r>
            <a:endParaRPr>
              <a:solidFill>
                <a:srgbClr val="404040"/>
              </a:solidFill>
            </a:endParaRPr>
          </a:p>
        </p:txBody>
      </p:sp>
      <p:pic>
        <p:nvPicPr>
          <p:cNvPr id="490" name="Google Shape;490;p42"/>
          <p:cNvPicPr preferRelativeResize="0"/>
          <p:nvPr/>
        </p:nvPicPr>
        <p:blipFill rotWithShape="1">
          <a:blip r:embed="rId4">
            <a:alphaModFix/>
          </a:blip>
          <a:srcRect b="23217" l="0" r="22839" t="18899"/>
          <a:stretch/>
        </p:blipFill>
        <p:spPr>
          <a:xfrm>
            <a:off x="8059644" y="83701"/>
            <a:ext cx="870000" cy="830100"/>
          </a:xfrm>
          <a:prstGeom prst="ellipse">
            <a:avLst/>
          </a:prstGeom>
          <a:noFill/>
          <a:ln>
            <a:noFill/>
          </a:ln>
        </p:spPr>
      </p:pic>
      <p:sp>
        <p:nvSpPr>
          <p:cNvPr id="491" name="Google Shape;491;p42"/>
          <p:cNvSpPr txBox="1"/>
          <p:nvPr/>
        </p:nvSpPr>
        <p:spPr>
          <a:xfrm>
            <a:off x="7919350" y="913800"/>
            <a:ext cx="1101900" cy="311100"/>
          </a:xfrm>
          <a:prstGeom prst="rect">
            <a:avLst/>
          </a:prstGeom>
          <a:noFill/>
          <a:ln>
            <a:noFill/>
          </a:ln>
        </p:spPr>
        <p:txBody>
          <a:bodyPr anchorCtr="0" anchor="t" bIns="91425" lIns="91425" spcFirstLastPara="1" rIns="91425" wrap="square" tIns="91425">
            <a:normAutofit fontScale="55000" lnSpcReduction="20000"/>
          </a:bodyPr>
          <a:lstStyle/>
          <a:p>
            <a:pPr indent="0" lvl="0" marL="0" rtl="0" algn="ctr">
              <a:spcBef>
                <a:spcPts val="0"/>
              </a:spcBef>
              <a:spcAft>
                <a:spcPts val="0"/>
              </a:spcAft>
              <a:buNone/>
            </a:pPr>
            <a:r>
              <a:rPr lang="zh-TW" sz="1800">
                <a:solidFill>
                  <a:schemeClr val="dk2"/>
                </a:solidFill>
              </a:rPr>
              <a:t>朱威丞</a:t>
            </a:r>
            <a:endParaRPr sz="1800">
              <a:solidFill>
                <a:schemeClr val="dk2"/>
              </a:solidFill>
            </a:endParaRPr>
          </a:p>
        </p:txBody>
      </p:sp>
      <p:pic>
        <p:nvPicPr>
          <p:cNvPr id="492" name="Google Shape;492;p42"/>
          <p:cNvPicPr preferRelativeResize="0"/>
          <p:nvPr/>
        </p:nvPicPr>
        <p:blipFill>
          <a:blip r:embed="rId5">
            <a:alphaModFix/>
          </a:blip>
          <a:stretch>
            <a:fillRect/>
          </a:stretch>
        </p:blipFill>
        <p:spPr>
          <a:xfrm>
            <a:off x="-12956" y="4573579"/>
            <a:ext cx="8839200" cy="771525"/>
          </a:xfrm>
          <a:prstGeom prst="rect">
            <a:avLst/>
          </a:prstGeom>
          <a:noFill/>
          <a:ln>
            <a:noFill/>
          </a:ln>
        </p:spPr>
      </p:pic>
      <p:sp>
        <p:nvSpPr>
          <p:cNvPr id="493" name="Google Shape;493;p42"/>
          <p:cNvSpPr txBox="1"/>
          <p:nvPr/>
        </p:nvSpPr>
        <p:spPr>
          <a:xfrm>
            <a:off x="538350" y="206250"/>
            <a:ext cx="5718600" cy="585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400"/>
              </a:spcBef>
              <a:spcAft>
                <a:spcPts val="400"/>
              </a:spcAft>
              <a:buNone/>
            </a:pPr>
            <a:r>
              <a:rPr b="1" lang="zh-TW" sz="2600">
                <a:solidFill>
                  <a:srgbClr val="404040"/>
                </a:solidFill>
              </a:rPr>
              <a:t>管制圖（Control Chart）的核心概念</a:t>
            </a:r>
            <a:endParaRPr/>
          </a:p>
        </p:txBody>
      </p:sp>
      <p:sp>
        <p:nvSpPr>
          <p:cNvPr id="494" name="Google Shape;494;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pic>
        <p:nvPicPr>
          <p:cNvPr id="499" name="Google Shape;499;p43"/>
          <p:cNvPicPr preferRelativeResize="0"/>
          <p:nvPr/>
        </p:nvPicPr>
        <p:blipFill>
          <a:blip r:embed="rId3">
            <a:alphaModFix/>
          </a:blip>
          <a:stretch>
            <a:fillRect/>
          </a:stretch>
        </p:blipFill>
        <p:spPr>
          <a:xfrm>
            <a:off x="0" y="0"/>
            <a:ext cx="9144000" cy="5143505"/>
          </a:xfrm>
          <a:prstGeom prst="rect">
            <a:avLst/>
          </a:prstGeom>
          <a:noFill/>
          <a:ln>
            <a:noFill/>
          </a:ln>
        </p:spPr>
      </p:pic>
      <p:sp>
        <p:nvSpPr>
          <p:cNvPr id="500" name="Google Shape;500;p43"/>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管制圖(1/3)</a:t>
            </a:r>
            <a:endParaRPr b="1" sz="2400"/>
          </a:p>
        </p:txBody>
      </p:sp>
      <p:sp>
        <p:nvSpPr>
          <p:cNvPr id="501" name="Google Shape;501;p43"/>
          <p:cNvSpPr txBox="1"/>
          <p:nvPr/>
        </p:nvSpPr>
        <p:spPr>
          <a:xfrm>
            <a:off x="566975" y="1073500"/>
            <a:ext cx="22755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500"/>
          </a:p>
        </p:txBody>
      </p:sp>
      <p:pic>
        <p:nvPicPr>
          <p:cNvPr id="502" name="Google Shape;502;p43"/>
          <p:cNvPicPr preferRelativeResize="0"/>
          <p:nvPr/>
        </p:nvPicPr>
        <p:blipFill>
          <a:blip r:embed="rId4">
            <a:alphaModFix/>
          </a:blip>
          <a:stretch>
            <a:fillRect/>
          </a:stretch>
        </p:blipFill>
        <p:spPr>
          <a:xfrm>
            <a:off x="530025" y="1073500"/>
            <a:ext cx="8083948" cy="3331500"/>
          </a:xfrm>
          <a:prstGeom prst="rect">
            <a:avLst/>
          </a:prstGeom>
          <a:noFill/>
          <a:ln>
            <a:noFill/>
          </a:ln>
        </p:spPr>
      </p:pic>
      <p:sp>
        <p:nvSpPr>
          <p:cNvPr id="503" name="Google Shape;503;p43"/>
          <p:cNvSpPr txBox="1"/>
          <p:nvPr/>
        </p:nvSpPr>
        <p:spPr>
          <a:xfrm>
            <a:off x="3526500" y="458800"/>
            <a:ext cx="337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04" name="Google Shape;504;p43"/>
          <p:cNvPicPr preferRelativeResize="0"/>
          <p:nvPr/>
        </p:nvPicPr>
        <p:blipFill rotWithShape="1">
          <a:blip r:embed="rId5">
            <a:alphaModFix/>
          </a:blip>
          <a:srcRect b="23217" l="0" r="22839" t="18899"/>
          <a:stretch/>
        </p:blipFill>
        <p:spPr>
          <a:xfrm>
            <a:off x="8059644" y="83701"/>
            <a:ext cx="870000" cy="830100"/>
          </a:xfrm>
          <a:prstGeom prst="ellipse">
            <a:avLst/>
          </a:prstGeom>
          <a:noFill/>
          <a:ln>
            <a:noFill/>
          </a:ln>
        </p:spPr>
      </p:pic>
      <p:sp>
        <p:nvSpPr>
          <p:cNvPr id="505" name="Google Shape;505;p43"/>
          <p:cNvSpPr txBox="1"/>
          <p:nvPr/>
        </p:nvSpPr>
        <p:spPr>
          <a:xfrm>
            <a:off x="7919350" y="913800"/>
            <a:ext cx="1101900" cy="311100"/>
          </a:xfrm>
          <a:prstGeom prst="rect">
            <a:avLst/>
          </a:prstGeom>
          <a:noFill/>
          <a:ln>
            <a:noFill/>
          </a:ln>
        </p:spPr>
        <p:txBody>
          <a:bodyPr anchorCtr="0" anchor="t" bIns="91425" lIns="91425" spcFirstLastPara="1" rIns="91425" wrap="square" tIns="91425">
            <a:normAutofit fontScale="55000" lnSpcReduction="20000"/>
          </a:bodyPr>
          <a:lstStyle/>
          <a:p>
            <a:pPr indent="0" lvl="0" marL="0" rtl="0" algn="ctr">
              <a:spcBef>
                <a:spcPts val="0"/>
              </a:spcBef>
              <a:spcAft>
                <a:spcPts val="0"/>
              </a:spcAft>
              <a:buNone/>
            </a:pPr>
            <a:r>
              <a:rPr lang="zh-TW" sz="1800">
                <a:solidFill>
                  <a:schemeClr val="dk2"/>
                </a:solidFill>
              </a:rPr>
              <a:t>朱威丞</a:t>
            </a:r>
            <a:endParaRPr sz="1800">
              <a:solidFill>
                <a:schemeClr val="dk2"/>
              </a:solidFill>
            </a:endParaRPr>
          </a:p>
        </p:txBody>
      </p:sp>
      <p:pic>
        <p:nvPicPr>
          <p:cNvPr id="506" name="Google Shape;506;p43"/>
          <p:cNvPicPr preferRelativeResize="0"/>
          <p:nvPr/>
        </p:nvPicPr>
        <p:blipFill>
          <a:blip r:embed="rId6">
            <a:alphaModFix/>
          </a:blip>
          <a:stretch>
            <a:fillRect/>
          </a:stretch>
        </p:blipFill>
        <p:spPr>
          <a:xfrm>
            <a:off x="-12956" y="4563230"/>
            <a:ext cx="8839200" cy="771525"/>
          </a:xfrm>
          <a:prstGeom prst="rect">
            <a:avLst/>
          </a:prstGeom>
          <a:noFill/>
          <a:ln>
            <a:noFill/>
          </a:ln>
        </p:spPr>
      </p:pic>
      <p:sp>
        <p:nvSpPr>
          <p:cNvPr id="507" name="Google Shape;507;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513" name="Google Shape;513;p44"/>
          <p:cNvPicPr preferRelativeResize="0"/>
          <p:nvPr/>
        </p:nvPicPr>
        <p:blipFill>
          <a:blip r:embed="rId3">
            <a:alphaModFix/>
          </a:blip>
          <a:stretch>
            <a:fillRect/>
          </a:stretch>
        </p:blipFill>
        <p:spPr>
          <a:xfrm>
            <a:off x="0" y="0"/>
            <a:ext cx="9144000" cy="5143505"/>
          </a:xfrm>
          <a:prstGeom prst="rect">
            <a:avLst/>
          </a:prstGeom>
          <a:noFill/>
          <a:ln>
            <a:noFill/>
          </a:ln>
        </p:spPr>
      </p:pic>
      <p:pic>
        <p:nvPicPr>
          <p:cNvPr id="514" name="Google Shape;514;p44"/>
          <p:cNvPicPr preferRelativeResize="0"/>
          <p:nvPr/>
        </p:nvPicPr>
        <p:blipFill rotWithShape="1">
          <a:blip r:embed="rId4">
            <a:alphaModFix/>
          </a:blip>
          <a:srcRect b="23217" l="0" r="22839" t="18899"/>
          <a:stretch/>
        </p:blipFill>
        <p:spPr>
          <a:xfrm>
            <a:off x="8059644" y="83701"/>
            <a:ext cx="870000" cy="830100"/>
          </a:xfrm>
          <a:prstGeom prst="ellipse">
            <a:avLst/>
          </a:prstGeom>
          <a:noFill/>
          <a:ln>
            <a:noFill/>
          </a:ln>
        </p:spPr>
      </p:pic>
      <p:sp>
        <p:nvSpPr>
          <p:cNvPr id="515" name="Google Shape;515;p44"/>
          <p:cNvSpPr txBox="1"/>
          <p:nvPr/>
        </p:nvSpPr>
        <p:spPr>
          <a:xfrm>
            <a:off x="7919350" y="913800"/>
            <a:ext cx="1101900" cy="311100"/>
          </a:xfrm>
          <a:prstGeom prst="rect">
            <a:avLst/>
          </a:prstGeom>
          <a:noFill/>
          <a:ln>
            <a:noFill/>
          </a:ln>
        </p:spPr>
        <p:txBody>
          <a:bodyPr anchorCtr="0" anchor="t" bIns="91425" lIns="91425" spcFirstLastPara="1" rIns="91425" wrap="square" tIns="91425">
            <a:normAutofit fontScale="55000" lnSpcReduction="20000"/>
          </a:bodyPr>
          <a:lstStyle/>
          <a:p>
            <a:pPr indent="0" lvl="0" marL="0" rtl="0" algn="ctr">
              <a:spcBef>
                <a:spcPts val="0"/>
              </a:spcBef>
              <a:spcAft>
                <a:spcPts val="0"/>
              </a:spcAft>
              <a:buNone/>
            </a:pPr>
            <a:r>
              <a:rPr lang="zh-TW" sz="1800">
                <a:solidFill>
                  <a:schemeClr val="dk2"/>
                </a:solidFill>
              </a:rPr>
              <a:t>朱威丞</a:t>
            </a:r>
            <a:endParaRPr sz="1800">
              <a:solidFill>
                <a:schemeClr val="dk2"/>
              </a:solidFill>
            </a:endParaRPr>
          </a:p>
        </p:txBody>
      </p:sp>
      <p:pic>
        <p:nvPicPr>
          <p:cNvPr id="516" name="Google Shape;516;p44"/>
          <p:cNvPicPr preferRelativeResize="0"/>
          <p:nvPr/>
        </p:nvPicPr>
        <p:blipFill>
          <a:blip r:embed="rId5">
            <a:alphaModFix/>
          </a:blip>
          <a:stretch>
            <a:fillRect/>
          </a:stretch>
        </p:blipFill>
        <p:spPr>
          <a:xfrm>
            <a:off x="-12956" y="4563230"/>
            <a:ext cx="8839200" cy="771525"/>
          </a:xfrm>
          <a:prstGeom prst="rect">
            <a:avLst/>
          </a:prstGeom>
          <a:noFill/>
          <a:ln>
            <a:noFill/>
          </a:ln>
        </p:spPr>
      </p:pic>
      <p:sp>
        <p:nvSpPr>
          <p:cNvPr id="517" name="Google Shape;517;p44"/>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管制圖(2/3)</a:t>
            </a:r>
            <a:endParaRPr b="1" sz="2400"/>
          </a:p>
        </p:txBody>
      </p:sp>
      <p:sp>
        <p:nvSpPr>
          <p:cNvPr id="518" name="Google Shape;518;p44"/>
          <p:cNvSpPr txBox="1"/>
          <p:nvPr/>
        </p:nvSpPr>
        <p:spPr>
          <a:xfrm>
            <a:off x="1550100" y="1156075"/>
            <a:ext cx="5982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800">
                <a:solidFill>
                  <a:schemeClr val="dk2"/>
                </a:solidFill>
              </a:rPr>
              <a:t>報表類型  </a:t>
            </a:r>
            <a:r>
              <a:rPr lang="zh-TW" sz="1800">
                <a:solidFill>
                  <a:schemeClr val="dk2"/>
                </a:solidFill>
              </a:rPr>
              <a:t>        </a:t>
            </a:r>
            <a:r>
              <a:rPr lang="zh-TW" sz="1800">
                <a:solidFill>
                  <a:schemeClr val="dk2"/>
                </a:solidFill>
              </a:rPr>
              <a:t> 關鍵指標     </a:t>
            </a:r>
            <a:r>
              <a:rPr lang="zh-TW" sz="1800">
                <a:solidFill>
                  <a:schemeClr val="dk2"/>
                </a:solidFill>
              </a:rPr>
              <a:t>   </a:t>
            </a:r>
            <a:r>
              <a:rPr lang="zh-TW" sz="1800">
                <a:solidFill>
                  <a:schemeClr val="dk2"/>
                </a:solidFill>
              </a:rPr>
              <a:t>     </a:t>
            </a:r>
            <a:r>
              <a:rPr lang="zh-TW" sz="1800">
                <a:solidFill>
                  <a:schemeClr val="dk2"/>
                </a:solidFill>
              </a:rPr>
              <a:t>     </a:t>
            </a:r>
            <a:r>
              <a:rPr lang="zh-TW" sz="1800">
                <a:solidFill>
                  <a:schemeClr val="dk2"/>
                </a:solidFill>
              </a:rPr>
              <a:t>異常行為判斷邏輯 </a:t>
            </a:r>
            <a:endParaRPr sz="1800">
              <a:solidFill>
                <a:schemeClr val="dk2"/>
              </a:solidFill>
            </a:endParaRPr>
          </a:p>
        </p:txBody>
      </p:sp>
      <p:sp>
        <p:nvSpPr>
          <p:cNvPr id="519" name="Google Shape;519;p44"/>
          <p:cNvSpPr txBox="1"/>
          <p:nvPr/>
        </p:nvSpPr>
        <p:spPr>
          <a:xfrm>
            <a:off x="2459750" y="122000"/>
            <a:ext cx="5243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800">
                <a:solidFill>
                  <a:schemeClr val="dk2"/>
                </a:solidFill>
              </a:rPr>
              <a:t>針對於台積電的三大報表分析</a:t>
            </a:r>
            <a:endParaRPr sz="1800">
              <a:solidFill>
                <a:schemeClr val="dk2"/>
              </a:solidFill>
            </a:endParaRPr>
          </a:p>
        </p:txBody>
      </p:sp>
      <p:sp>
        <p:nvSpPr>
          <p:cNvPr id="520" name="Google Shape;520;p44"/>
          <p:cNvSpPr txBox="1"/>
          <p:nvPr/>
        </p:nvSpPr>
        <p:spPr>
          <a:xfrm>
            <a:off x="2241250" y="486000"/>
            <a:ext cx="52437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800">
                <a:solidFill>
                  <a:schemeClr val="dk2"/>
                </a:solidFill>
              </a:rPr>
              <a:t>         </a:t>
            </a:r>
            <a:r>
              <a:rPr lang="zh-TW">
                <a:solidFill>
                  <a:schemeClr val="dk2"/>
                </a:solidFill>
              </a:rPr>
              <a:t>評估財務指標的異常行為</a:t>
            </a:r>
            <a:endParaRPr>
              <a:solidFill>
                <a:schemeClr val="dk2"/>
              </a:solidFill>
            </a:endParaRPr>
          </a:p>
          <a:p>
            <a:pPr indent="0" lvl="0" marL="0" rtl="0" algn="l">
              <a:spcBef>
                <a:spcPts val="0"/>
              </a:spcBef>
              <a:spcAft>
                <a:spcPts val="0"/>
              </a:spcAft>
              <a:buNone/>
            </a:pPr>
            <a:r>
              <a:rPr lang="zh-TW" sz="1600">
                <a:solidFill>
                  <a:schemeClr val="dk2"/>
                </a:solidFill>
              </a:rPr>
              <a:t>  以下為三大報表結合管制圖邏輯</a:t>
            </a:r>
            <a:endParaRPr sz="1600">
              <a:solidFill>
                <a:schemeClr val="dk2"/>
              </a:solidFill>
            </a:endParaRPr>
          </a:p>
        </p:txBody>
      </p:sp>
      <p:pic>
        <p:nvPicPr>
          <p:cNvPr id="521" name="Google Shape;521;p44"/>
          <p:cNvPicPr preferRelativeResize="0"/>
          <p:nvPr/>
        </p:nvPicPr>
        <p:blipFill>
          <a:blip r:embed="rId6">
            <a:alphaModFix/>
          </a:blip>
          <a:stretch>
            <a:fillRect/>
          </a:stretch>
        </p:blipFill>
        <p:spPr>
          <a:xfrm>
            <a:off x="1550100" y="1652225"/>
            <a:ext cx="5819775" cy="2876550"/>
          </a:xfrm>
          <a:prstGeom prst="rect">
            <a:avLst/>
          </a:prstGeom>
          <a:noFill/>
          <a:ln>
            <a:noFill/>
          </a:ln>
        </p:spPr>
      </p:pic>
      <p:sp>
        <p:nvSpPr>
          <p:cNvPr id="522" name="Google Shape;522;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528" name="Google Shape;528;p45"/>
          <p:cNvPicPr preferRelativeResize="0"/>
          <p:nvPr/>
        </p:nvPicPr>
        <p:blipFill>
          <a:blip r:embed="rId3">
            <a:alphaModFix/>
          </a:blip>
          <a:stretch>
            <a:fillRect/>
          </a:stretch>
        </p:blipFill>
        <p:spPr>
          <a:xfrm>
            <a:off x="0" y="0"/>
            <a:ext cx="9144000" cy="5143505"/>
          </a:xfrm>
          <a:prstGeom prst="rect">
            <a:avLst/>
          </a:prstGeom>
          <a:noFill/>
          <a:ln>
            <a:noFill/>
          </a:ln>
        </p:spPr>
      </p:pic>
      <p:sp>
        <p:nvSpPr>
          <p:cNvPr id="529" name="Google Shape;529;p45"/>
          <p:cNvSpPr txBox="1"/>
          <p:nvPr/>
        </p:nvSpPr>
        <p:spPr>
          <a:xfrm>
            <a:off x="0" y="0"/>
            <a:ext cx="10517400" cy="438600"/>
          </a:xfrm>
          <a:prstGeom prst="rect">
            <a:avLst/>
          </a:prstGeom>
          <a:noFill/>
          <a:ln>
            <a:noFill/>
          </a:ln>
        </p:spPr>
        <p:txBody>
          <a:bodyPr anchorCtr="0" anchor="t" bIns="91425" lIns="91425" spcFirstLastPara="1" rIns="91425" wrap="square" tIns="91425">
            <a:spAutoFit/>
          </a:bodyPr>
          <a:lstStyle/>
          <a:p>
            <a:pPr indent="0" lvl="0" marL="0" rtl="0" algn="l">
              <a:lnSpc>
                <a:spcPct val="136363"/>
              </a:lnSpc>
              <a:spcBef>
                <a:spcPts val="0"/>
              </a:spcBef>
              <a:spcAft>
                <a:spcPts val="0"/>
              </a:spcAft>
              <a:buNone/>
            </a:pPr>
            <a:r>
              <a:t/>
            </a:r>
            <a:endParaRPr sz="1650">
              <a:solidFill>
                <a:srgbClr val="6688CC"/>
              </a:solidFill>
              <a:highlight>
                <a:srgbClr val="000C18"/>
              </a:highlight>
              <a:latin typeface="Courier New"/>
              <a:ea typeface="Courier New"/>
              <a:cs typeface="Courier New"/>
              <a:sym typeface="Courier New"/>
            </a:endParaRPr>
          </a:p>
        </p:txBody>
      </p:sp>
      <p:pic>
        <p:nvPicPr>
          <p:cNvPr id="530" name="Google Shape;530;p45"/>
          <p:cNvPicPr preferRelativeResize="0"/>
          <p:nvPr/>
        </p:nvPicPr>
        <p:blipFill>
          <a:blip r:embed="rId4">
            <a:alphaModFix/>
          </a:blip>
          <a:stretch>
            <a:fillRect/>
          </a:stretch>
        </p:blipFill>
        <p:spPr>
          <a:xfrm>
            <a:off x="2382151" y="701672"/>
            <a:ext cx="5018199" cy="3810251"/>
          </a:xfrm>
          <a:prstGeom prst="rect">
            <a:avLst/>
          </a:prstGeom>
          <a:noFill/>
          <a:ln>
            <a:noFill/>
          </a:ln>
        </p:spPr>
      </p:pic>
      <p:pic>
        <p:nvPicPr>
          <p:cNvPr id="531" name="Google Shape;531;p45"/>
          <p:cNvPicPr preferRelativeResize="0"/>
          <p:nvPr/>
        </p:nvPicPr>
        <p:blipFill rotWithShape="1">
          <a:blip r:embed="rId5">
            <a:alphaModFix/>
          </a:blip>
          <a:srcRect b="23217" l="0" r="22839" t="18899"/>
          <a:stretch/>
        </p:blipFill>
        <p:spPr>
          <a:xfrm>
            <a:off x="8059644" y="83701"/>
            <a:ext cx="870000" cy="830100"/>
          </a:xfrm>
          <a:prstGeom prst="ellipse">
            <a:avLst/>
          </a:prstGeom>
          <a:noFill/>
          <a:ln>
            <a:noFill/>
          </a:ln>
        </p:spPr>
      </p:pic>
      <p:sp>
        <p:nvSpPr>
          <p:cNvPr id="532" name="Google Shape;532;p45"/>
          <p:cNvSpPr txBox="1"/>
          <p:nvPr/>
        </p:nvSpPr>
        <p:spPr>
          <a:xfrm>
            <a:off x="7919350" y="913800"/>
            <a:ext cx="1101900" cy="311100"/>
          </a:xfrm>
          <a:prstGeom prst="rect">
            <a:avLst/>
          </a:prstGeom>
          <a:noFill/>
          <a:ln>
            <a:noFill/>
          </a:ln>
        </p:spPr>
        <p:txBody>
          <a:bodyPr anchorCtr="0" anchor="t" bIns="91425" lIns="91425" spcFirstLastPara="1" rIns="91425" wrap="square" tIns="91425">
            <a:normAutofit fontScale="55000" lnSpcReduction="20000"/>
          </a:bodyPr>
          <a:lstStyle/>
          <a:p>
            <a:pPr indent="0" lvl="0" marL="0" rtl="0" algn="ctr">
              <a:spcBef>
                <a:spcPts val="0"/>
              </a:spcBef>
              <a:spcAft>
                <a:spcPts val="0"/>
              </a:spcAft>
              <a:buNone/>
            </a:pPr>
            <a:r>
              <a:rPr lang="zh-TW" sz="1800">
                <a:solidFill>
                  <a:schemeClr val="dk2"/>
                </a:solidFill>
              </a:rPr>
              <a:t>朱威丞</a:t>
            </a:r>
            <a:endParaRPr sz="1800">
              <a:solidFill>
                <a:schemeClr val="dk2"/>
              </a:solidFill>
            </a:endParaRPr>
          </a:p>
        </p:txBody>
      </p:sp>
      <p:pic>
        <p:nvPicPr>
          <p:cNvPr id="533" name="Google Shape;533;p45"/>
          <p:cNvPicPr preferRelativeResize="0"/>
          <p:nvPr/>
        </p:nvPicPr>
        <p:blipFill>
          <a:blip r:embed="rId6">
            <a:alphaModFix/>
          </a:blip>
          <a:stretch>
            <a:fillRect/>
          </a:stretch>
        </p:blipFill>
        <p:spPr>
          <a:xfrm>
            <a:off x="-12956" y="4563230"/>
            <a:ext cx="8839200" cy="771525"/>
          </a:xfrm>
          <a:prstGeom prst="rect">
            <a:avLst/>
          </a:prstGeom>
          <a:noFill/>
          <a:ln>
            <a:noFill/>
          </a:ln>
        </p:spPr>
      </p:pic>
      <p:sp>
        <p:nvSpPr>
          <p:cNvPr id="534" name="Google Shape;534;p45"/>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管制圖(3/3)</a:t>
            </a:r>
            <a:endParaRPr b="1" sz="2400"/>
          </a:p>
        </p:txBody>
      </p:sp>
      <p:sp>
        <p:nvSpPr>
          <p:cNvPr id="535" name="Google Shape;535;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541" name="Google Shape;541;p46"/>
          <p:cNvPicPr preferRelativeResize="0"/>
          <p:nvPr/>
        </p:nvPicPr>
        <p:blipFill>
          <a:blip r:embed="rId3">
            <a:alphaModFix/>
          </a:blip>
          <a:stretch>
            <a:fillRect/>
          </a:stretch>
        </p:blipFill>
        <p:spPr>
          <a:xfrm>
            <a:off x="0" y="0"/>
            <a:ext cx="9144000" cy="5143505"/>
          </a:xfrm>
          <a:prstGeom prst="rect">
            <a:avLst/>
          </a:prstGeom>
          <a:noFill/>
          <a:ln>
            <a:noFill/>
          </a:ln>
        </p:spPr>
      </p:pic>
      <p:sp>
        <p:nvSpPr>
          <p:cNvPr id="542" name="Google Shape;542;p46"/>
          <p:cNvSpPr txBox="1"/>
          <p:nvPr/>
        </p:nvSpPr>
        <p:spPr>
          <a:xfrm>
            <a:off x="584875" y="293463"/>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數據分析架構</a:t>
            </a:r>
            <a:endParaRPr b="1" sz="2400"/>
          </a:p>
        </p:txBody>
      </p:sp>
      <p:grpSp>
        <p:nvGrpSpPr>
          <p:cNvPr id="543" name="Google Shape;543;p46"/>
          <p:cNvGrpSpPr/>
          <p:nvPr/>
        </p:nvGrpSpPr>
        <p:grpSpPr>
          <a:xfrm>
            <a:off x="8208813" y="62201"/>
            <a:ext cx="866118" cy="1001326"/>
            <a:chOff x="8516900" y="62200"/>
            <a:chExt cx="601513" cy="695413"/>
          </a:xfrm>
        </p:grpSpPr>
        <p:pic>
          <p:nvPicPr>
            <p:cNvPr id="544" name="Google Shape;544;p46"/>
            <p:cNvPicPr preferRelativeResize="0"/>
            <p:nvPr/>
          </p:nvPicPr>
          <p:blipFill rotWithShape="1">
            <a:blip r:embed="rId4">
              <a:alphaModFix/>
            </a:blip>
            <a:srcRect b="22107" l="-3337" r="0" t="240"/>
            <a:stretch/>
          </p:blipFill>
          <p:spPr>
            <a:xfrm>
              <a:off x="8516900" y="62200"/>
              <a:ext cx="548700" cy="557100"/>
            </a:xfrm>
            <a:prstGeom prst="ellipse">
              <a:avLst/>
            </a:prstGeom>
            <a:noFill/>
            <a:ln>
              <a:noFill/>
            </a:ln>
          </p:spPr>
        </p:pic>
        <p:sp>
          <p:nvSpPr>
            <p:cNvPr id="545" name="Google Shape;545;p46"/>
            <p:cNvSpPr txBox="1"/>
            <p:nvPr/>
          </p:nvSpPr>
          <p:spPr>
            <a:xfrm>
              <a:off x="8621013" y="561713"/>
              <a:ext cx="497400" cy="1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林昱呈</a:t>
              </a:r>
              <a:endParaRPr sz="900">
                <a:solidFill>
                  <a:schemeClr val="dk1"/>
                </a:solidFill>
              </a:endParaRPr>
            </a:p>
          </p:txBody>
        </p:sp>
      </p:grpSp>
      <p:pic>
        <p:nvPicPr>
          <p:cNvPr id="546" name="Google Shape;546;p46"/>
          <p:cNvPicPr preferRelativeResize="0"/>
          <p:nvPr/>
        </p:nvPicPr>
        <p:blipFill>
          <a:blip r:embed="rId5">
            <a:alphaModFix/>
          </a:blip>
          <a:stretch>
            <a:fillRect/>
          </a:stretch>
        </p:blipFill>
        <p:spPr>
          <a:xfrm>
            <a:off x="-25912" y="4576186"/>
            <a:ext cx="8839200" cy="771525"/>
          </a:xfrm>
          <a:prstGeom prst="rect">
            <a:avLst/>
          </a:prstGeom>
          <a:noFill/>
          <a:ln>
            <a:noFill/>
          </a:ln>
        </p:spPr>
      </p:pic>
      <p:pic>
        <p:nvPicPr>
          <p:cNvPr id="547" name="Google Shape;547;p46"/>
          <p:cNvPicPr preferRelativeResize="0"/>
          <p:nvPr/>
        </p:nvPicPr>
        <p:blipFill rotWithShape="1">
          <a:blip r:embed="rId6">
            <a:alphaModFix/>
          </a:blip>
          <a:srcRect b="0" l="0" r="0" t="0"/>
          <a:stretch/>
        </p:blipFill>
        <p:spPr>
          <a:xfrm>
            <a:off x="652786" y="1027539"/>
            <a:ext cx="7760315" cy="3505763"/>
          </a:xfrm>
          <a:prstGeom prst="rect">
            <a:avLst/>
          </a:prstGeom>
          <a:noFill/>
          <a:ln>
            <a:noFill/>
          </a:ln>
        </p:spPr>
      </p:pic>
      <p:sp>
        <p:nvSpPr>
          <p:cNvPr id="548" name="Google Shape;548;p46"/>
          <p:cNvSpPr txBox="1"/>
          <p:nvPr/>
        </p:nvSpPr>
        <p:spPr>
          <a:xfrm>
            <a:off x="1843700" y="1146225"/>
            <a:ext cx="2298600" cy="1567800"/>
          </a:xfrm>
          <a:prstGeom prst="rect">
            <a:avLst/>
          </a:prstGeom>
          <a:solidFill>
            <a:srgbClr val="FFF2CC"/>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zh-TW" sz="1800">
                <a:solidFill>
                  <a:schemeClr val="dk1"/>
                </a:solidFill>
              </a:rPr>
              <a:t>handle_full_query:</a:t>
            </a:r>
            <a:endParaRPr b="1" sz="1800">
              <a:solidFill>
                <a:schemeClr val="dk1"/>
              </a:solidFill>
            </a:endParaRPr>
          </a:p>
          <a:p>
            <a:pPr indent="0" lvl="0" marL="0" rtl="0" algn="l">
              <a:lnSpc>
                <a:spcPct val="150000"/>
              </a:lnSpc>
              <a:spcBef>
                <a:spcPts val="0"/>
              </a:spcBef>
              <a:spcAft>
                <a:spcPts val="0"/>
              </a:spcAft>
              <a:buNone/>
            </a:pPr>
            <a:r>
              <a:rPr lang="zh-TW" sz="1800">
                <a:solidFill>
                  <a:schemeClr val="dk1"/>
                </a:solidFill>
              </a:rPr>
              <a:t>1.使用者資訊暫存</a:t>
            </a:r>
            <a:endParaRPr sz="1800">
              <a:solidFill>
                <a:schemeClr val="dk1"/>
              </a:solidFill>
            </a:endParaRPr>
          </a:p>
          <a:p>
            <a:pPr indent="0" lvl="0" marL="0" rtl="0" algn="l">
              <a:lnSpc>
                <a:spcPct val="150000"/>
              </a:lnSpc>
              <a:spcBef>
                <a:spcPts val="0"/>
              </a:spcBef>
              <a:spcAft>
                <a:spcPts val="0"/>
              </a:spcAft>
              <a:buNone/>
            </a:pPr>
            <a:r>
              <a:rPr lang="zh-TW" sz="1800">
                <a:solidFill>
                  <a:schemeClr val="dk1"/>
                </a:solidFill>
              </a:rPr>
              <a:t>2.問題傳遞LLM模組</a:t>
            </a:r>
            <a:endParaRPr sz="1800">
              <a:solidFill>
                <a:schemeClr val="dk1"/>
              </a:solidFill>
            </a:endParaRPr>
          </a:p>
        </p:txBody>
      </p:sp>
      <p:sp>
        <p:nvSpPr>
          <p:cNvPr id="549" name="Google Shape;549;p46"/>
          <p:cNvSpPr txBox="1"/>
          <p:nvPr/>
        </p:nvSpPr>
        <p:spPr>
          <a:xfrm>
            <a:off x="5717050" y="1146225"/>
            <a:ext cx="2298600" cy="1567800"/>
          </a:xfrm>
          <a:prstGeom prst="rect">
            <a:avLst/>
          </a:prstGeom>
          <a:solidFill>
            <a:srgbClr val="FCE5CD"/>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zh-TW" sz="1800">
                <a:solidFill>
                  <a:schemeClr val="dk1"/>
                </a:solidFill>
              </a:rPr>
              <a:t>store_sql_data:</a:t>
            </a:r>
            <a:endParaRPr b="1" sz="1800">
              <a:solidFill>
                <a:schemeClr val="dk1"/>
              </a:solidFill>
            </a:endParaRPr>
          </a:p>
          <a:p>
            <a:pPr indent="0" lvl="0" marL="0" rtl="0" algn="l">
              <a:lnSpc>
                <a:spcPct val="150000"/>
              </a:lnSpc>
              <a:spcBef>
                <a:spcPts val="0"/>
              </a:spcBef>
              <a:spcAft>
                <a:spcPts val="0"/>
              </a:spcAft>
              <a:buNone/>
            </a:pPr>
            <a:r>
              <a:rPr lang="zh-TW" sz="1800">
                <a:solidFill>
                  <a:schemeClr val="dk1"/>
                </a:solidFill>
              </a:rPr>
              <a:t>1.</a:t>
            </a:r>
            <a:r>
              <a:rPr lang="zh-TW" sz="1800">
                <a:solidFill>
                  <a:schemeClr val="dk1"/>
                </a:solidFill>
              </a:rPr>
              <a:t>暫存SQL查詢結果</a:t>
            </a:r>
            <a:endParaRPr sz="1800">
              <a:solidFill>
                <a:schemeClr val="dk1"/>
              </a:solidFill>
            </a:endParaRPr>
          </a:p>
          <a:p>
            <a:pPr indent="0" lvl="0" marL="0" rtl="0" algn="l">
              <a:lnSpc>
                <a:spcPct val="150000"/>
              </a:lnSpc>
              <a:spcBef>
                <a:spcPts val="0"/>
              </a:spcBef>
              <a:spcAft>
                <a:spcPts val="0"/>
              </a:spcAft>
              <a:buNone/>
            </a:pPr>
            <a:r>
              <a:rPr lang="zh-TW" sz="1800">
                <a:solidFill>
                  <a:schemeClr val="dk1"/>
                </a:solidFill>
              </a:rPr>
              <a:t>2.</a:t>
            </a:r>
            <a:r>
              <a:rPr lang="zh-TW" sz="1800">
                <a:solidFill>
                  <a:schemeClr val="dk1"/>
                </a:solidFill>
              </a:rPr>
              <a:t>暫存分析報告</a:t>
            </a:r>
            <a:endParaRPr sz="1800">
              <a:solidFill>
                <a:schemeClr val="dk1"/>
              </a:solidFill>
            </a:endParaRPr>
          </a:p>
        </p:txBody>
      </p:sp>
      <p:sp>
        <p:nvSpPr>
          <p:cNvPr id="550" name="Google Shape;550;p46"/>
          <p:cNvSpPr txBox="1"/>
          <p:nvPr/>
        </p:nvSpPr>
        <p:spPr>
          <a:xfrm>
            <a:off x="3630950" y="1146225"/>
            <a:ext cx="2762400" cy="1567800"/>
          </a:xfrm>
          <a:prstGeom prst="rect">
            <a:avLst/>
          </a:prstGeom>
          <a:solidFill>
            <a:srgbClr val="D9EAD3"/>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zh-TW" sz="1800">
                <a:solidFill>
                  <a:schemeClr val="dk1"/>
                </a:solidFill>
              </a:rPr>
              <a:t>perform data analysis</a:t>
            </a:r>
            <a:r>
              <a:rPr b="1" lang="zh-TW" sz="1800">
                <a:solidFill>
                  <a:schemeClr val="dk1"/>
                </a:solidFill>
              </a:rPr>
              <a:t>:</a:t>
            </a:r>
            <a:endParaRPr b="1" sz="1800">
              <a:solidFill>
                <a:schemeClr val="dk1"/>
              </a:solidFill>
            </a:endParaRPr>
          </a:p>
          <a:p>
            <a:pPr indent="0" lvl="0" marL="0" rtl="0" algn="l">
              <a:lnSpc>
                <a:spcPct val="150000"/>
              </a:lnSpc>
              <a:spcBef>
                <a:spcPts val="0"/>
              </a:spcBef>
              <a:spcAft>
                <a:spcPts val="0"/>
              </a:spcAft>
              <a:buNone/>
            </a:pPr>
            <a:r>
              <a:rPr lang="zh-TW" sz="1800">
                <a:solidFill>
                  <a:schemeClr val="dk1"/>
                </a:solidFill>
              </a:rPr>
              <a:t>1.</a:t>
            </a:r>
            <a:r>
              <a:rPr lang="zh-TW" sz="1800">
                <a:solidFill>
                  <a:schemeClr val="dk1"/>
                </a:solidFill>
              </a:rPr>
              <a:t>調用管制圖、預測模組</a:t>
            </a:r>
            <a:endParaRPr sz="1800">
              <a:solidFill>
                <a:schemeClr val="dk1"/>
              </a:solidFill>
            </a:endParaRPr>
          </a:p>
          <a:p>
            <a:pPr indent="0" lvl="0" marL="0" rtl="0" algn="l">
              <a:lnSpc>
                <a:spcPct val="150000"/>
              </a:lnSpc>
              <a:spcBef>
                <a:spcPts val="0"/>
              </a:spcBef>
              <a:spcAft>
                <a:spcPts val="0"/>
              </a:spcAft>
              <a:buNone/>
            </a:pPr>
            <a:r>
              <a:rPr lang="zh-TW" sz="1800">
                <a:solidFill>
                  <a:schemeClr val="dk1"/>
                </a:solidFill>
              </a:rPr>
              <a:t>2.</a:t>
            </a:r>
            <a:r>
              <a:rPr lang="zh-TW" sz="1800">
                <a:solidFill>
                  <a:schemeClr val="dk1"/>
                </a:solidFill>
              </a:rPr>
              <a:t>結果暫存</a:t>
            </a:r>
            <a:endParaRPr sz="1800">
              <a:solidFill>
                <a:schemeClr val="dk1"/>
              </a:solidFill>
            </a:endParaRPr>
          </a:p>
        </p:txBody>
      </p:sp>
      <p:sp>
        <p:nvSpPr>
          <p:cNvPr id="551" name="Google Shape;551;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54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54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55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557" name="Google Shape;557;p47"/>
          <p:cNvPicPr preferRelativeResize="0"/>
          <p:nvPr/>
        </p:nvPicPr>
        <p:blipFill>
          <a:blip r:embed="rId3">
            <a:alphaModFix/>
          </a:blip>
          <a:stretch>
            <a:fillRect/>
          </a:stretch>
        </p:blipFill>
        <p:spPr>
          <a:xfrm>
            <a:off x="0" y="0"/>
            <a:ext cx="9144000" cy="5143505"/>
          </a:xfrm>
          <a:prstGeom prst="rect">
            <a:avLst/>
          </a:prstGeom>
          <a:noFill/>
          <a:ln>
            <a:noFill/>
          </a:ln>
        </p:spPr>
      </p:pic>
      <p:sp>
        <p:nvSpPr>
          <p:cNvPr id="558" name="Google Shape;558;p47"/>
          <p:cNvSpPr txBox="1"/>
          <p:nvPr/>
        </p:nvSpPr>
        <p:spPr>
          <a:xfrm>
            <a:off x="621850" y="3061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API </a:t>
            </a:r>
            <a:r>
              <a:rPr b="1" lang="zh-TW" sz="2400"/>
              <a:t>文件清單</a:t>
            </a:r>
            <a:endParaRPr b="1" sz="2400"/>
          </a:p>
        </p:txBody>
      </p:sp>
      <p:pic>
        <p:nvPicPr>
          <p:cNvPr id="559" name="Google Shape;559;p47"/>
          <p:cNvPicPr preferRelativeResize="0"/>
          <p:nvPr/>
        </p:nvPicPr>
        <p:blipFill rotWithShape="1">
          <a:blip r:embed="rId4">
            <a:alphaModFix/>
          </a:blip>
          <a:srcRect b="0" l="0" r="0" t="8366"/>
          <a:stretch/>
        </p:blipFill>
        <p:spPr>
          <a:xfrm>
            <a:off x="929050" y="1001700"/>
            <a:ext cx="5225076" cy="3070750"/>
          </a:xfrm>
          <a:prstGeom prst="rect">
            <a:avLst/>
          </a:prstGeom>
          <a:noFill/>
          <a:ln>
            <a:noFill/>
          </a:ln>
        </p:spPr>
      </p:pic>
      <p:pic>
        <p:nvPicPr>
          <p:cNvPr id="560" name="Google Shape;560;p47"/>
          <p:cNvPicPr preferRelativeResize="0"/>
          <p:nvPr/>
        </p:nvPicPr>
        <p:blipFill>
          <a:blip r:embed="rId5">
            <a:alphaModFix/>
          </a:blip>
          <a:stretch>
            <a:fillRect/>
          </a:stretch>
        </p:blipFill>
        <p:spPr>
          <a:xfrm>
            <a:off x="3897925" y="1636850"/>
            <a:ext cx="4224175" cy="2810775"/>
          </a:xfrm>
          <a:prstGeom prst="rect">
            <a:avLst/>
          </a:prstGeom>
          <a:noFill/>
          <a:ln>
            <a:noFill/>
          </a:ln>
        </p:spPr>
      </p:pic>
      <p:sp>
        <p:nvSpPr>
          <p:cNvPr id="561" name="Google Shape;561;p47"/>
          <p:cNvSpPr txBox="1"/>
          <p:nvPr/>
        </p:nvSpPr>
        <p:spPr>
          <a:xfrm>
            <a:off x="682200" y="4137188"/>
            <a:ext cx="3291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000"/>
              <a:t>https://docs.google.com/document/d/1f-cvSE_EUhRGA4HFcxYCJSrbn24i_VzDGh9YHprt1DM/edit?tab=t.0</a:t>
            </a:r>
            <a:endParaRPr sz="1000"/>
          </a:p>
        </p:txBody>
      </p:sp>
      <p:grpSp>
        <p:nvGrpSpPr>
          <p:cNvPr id="562" name="Google Shape;562;p47"/>
          <p:cNvGrpSpPr/>
          <p:nvPr/>
        </p:nvGrpSpPr>
        <p:grpSpPr>
          <a:xfrm>
            <a:off x="8208813" y="62201"/>
            <a:ext cx="866118" cy="1001326"/>
            <a:chOff x="8516900" y="62200"/>
            <a:chExt cx="601513" cy="695413"/>
          </a:xfrm>
        </p:grpSpPr>
        <p:pic>
          <p:nvPicPr>
            <p:cNvPr id="563" name="Google Shape;563;p47"/>
            <p:cNvPicPr preferRelativeResize="0"/>
            <p:nvPr/>
          </p:nvPicPr>
          <p:blipFill rotWithShape="1">
            <a:blip r:embed="rId6">
              <a:alphaModFix/>
            </a:blip>
            <a:srcRect b="22107" l="-3337" r="0" t="240"/>
            <a:stretch/>
          </p:blipFill>
          <p:spPr>
            <a:xfrm>
              <a:off x="8516900" y="62200"/>
              <a:ext cx="548700" cy="557100"/>
            </a:xfrm>
            <a:prstGeom prst="ellipse">
              <a:avLst/>
            </a:prstGeom>
            <a:noFill/>
            <a:ln>
              <a:noFill/>
            </a:ln>
          </p:spPr>
        </p:pic>
        <p:sp>
          <p:nvSpPr>
            <p:cNvPr id="564" name="Google Shape;564;p47"/>
            <p:cNvSpPr txBox="1"/>
            <p:nvPr/>
          </p:nvSpPr>
          <p:spPr>
            <a:xfrm>
              <a:off x="8621013" y="561713"/>
              <a:ext cx="497400" cy="1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林昱呈</a:t>
              </a:r>
              <a:endParaRPr sz="900">
                <a:solidFill>
                  <a:schemeClr val="dk1"/>
                </a:solidFill>
              </a:endParaRPr>
            </a:p>
          </p:txBody>
        </p:sp>
      </p:grpSp>
      <p:pic>
        <p:nvPicPr>
          <p:cNvPr id="565" name="Google Shape;565;p47"/>
          <p:cNvPicPr preferRelativeResize="0"/>
          <p:nvPr/>
        </p:nvPicPr>
        <p:blipFill>
          <a:blip r:embed="rId7">
            <a:alphaModFix/>
          </a:blip>
          <a:stretch>
            <a:fillRect/>
          </a:stretch>
        </p:blipFill>
        <p:spPr>
          <a:xfrm>
            <a:off x="-12956" y="4575806"/>
            <a:ext cx="8839200" cy="771525"/>
          </a:xfrm>
          <a:prstGeom prst="rect">
            <a:avLst/>
          </a:prstGeom>
          <a:noFill/>
          <a:ln>
            <a:noFill/>
          </a:ln>
        </p:spPr>
      </p:pic>
      <p:sp>
        <p:nvSpPr>
          <p:cNvPr id="566" name="Google Shape;566;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pic>
        <p:nvPicPr>
          <p:cNvPr id="571" name="Google Shape;571;p48"/>
          <p:cNvPicPr preferRelativeResize="0"/>
          <p:nvPr/>
        </p:nvPicPr>
        <p:blipFill>
          <a:blip r:embed="rId3">
            <a:alphaModFix/>
          </a:blip>
          <a:stretch>
            <a:fillRect/>
          </a:stretch>
        </p:blipFill>
        <p:spPr>
          <a:xfrm>
            <a:off x="0" y="0"/>
            <a:ext cx="9144000" cy="5143505"/>
          </a:xfrm>
          <a:prstGeom prst="rect">
            <a:avLst/>
          </a:prstGeom>
          <a:noFill/>
          <a:ln>
            <a:noFill/>
          </a:ln>
        </p:spPr>
      </p:pic>
      <p:grpSp>
        <p:nvGrpSpPr>
          <p:cNvPr id="572" name="Google Shape;572;p48"/>
          <p:cNvGrpSpPr/>
          <p:nvPr/>
        </p:nvGrpSpPr>
        <p:grpSpPr>
          <a:xfrm>
            <a:off x="440452" y="2962485"/>
            <a:ext cx="8454258" cy="1359960"/>
            <a:chOff x="403850" y="1458874"/>
            <a:chExt cx="7969700" cy="1449851"/>
          </a:xfrm>
        </p:grpSpPr>
        <p:pic>
          <p:nvPicPr>
            <p:cNvPr id="573" name="Google Shape;573;p48"/>
            <p:cNvPicPr preferRelativeResize="0"/>
            <p:nvPr/>
          </p:nvPicPr>
          <p:blipFill>
            <a:blip r:embed="rId4">
              <a:alphaModFix/>
            </a:blip>
            <a:stretch>
              <a:fillRect/>
            </a:stretch>
          </p:blipFill>
          <p:spPr>
            <a:xfrm>
              <a:off x="403850" y="1458874"/>
              <a:ext cx="7938076" cy="1410250"/>
            </a:xfrm>
            <a:prstGeom prst="rect">
              <a:avLst/>
            </a:prstGeom>
            <a:noFill/>
            <a:ln>
              <a:noFill/>
            </a:ln>
          </p:spPr>
        </p:pic>
        <p:sp>
          <p:nvSpPr>
            <p:cNvPr id="574" name="Google Shape;574;p48"/>
            <p:cNvSpPr/>
            <p:nvPr/>
          </p:nvSpPr>
          <p:spPr>
            <a:xfrm>
              <a:off x="7628350" y="2369925"/>
              <a:ext cx="745200" cy="5388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575" name="Google Shape;575;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576" name="Google Shape;576;p48"/>
          <p:cNvSpPr txBox="1"/>
          <p:nvPr/>
        </p:nvSpPr>
        <p:spPr>
          <a:xfrm>
            <a:off x="621850" y="3061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平行處理</a:t>
            </a:r>
            <a:r>
              <a:rPr b="1" lang="zh-TW" sz="2100">
                <a:solidFill>
                  <a:schemeClr val="dk1"/>
                </a:solidFill>
              </a:rPr>
              <a:t>multiprocessing</a:t>
            </a:r>
            <a:r>
              <a:rPr b="1" lang="zh-TW" sz="2100">
                <a:solidFill>
                  <a:schemeClr val="dk1"/>
                </a:solidFill>
              </a:rPr>
              <a:t>(1/3)</a:t>
            </a:r>
            <a:endParaRPr b="1" sz="2400"/>
          </a:p>
        </p:txBody>
      </p:sp>
      <p:grpSp>
        <p:nvGrpSpPr>
          <p:cNvPr id="577" name="Google Shape;577;p48"/>
          <p:cNvGrpSpPr/>
          <p:nvPr/>
        </p:nvGrpSpPr>
        <p:grpSpPr>
          <a:xfrm>
            <a:off x="927537" y="1496014"/>
            <a:ext cx="4534857" cy="1004065"/>
            <a:chOff x="851337" y="1267414"/>
            <a:chExt cx="4534857" cy="1004065"/>
          </a:xfrm>
        </p:grpSpPr>
        <p:grpSp>
          <p:nvGrpSpPr>
            <p:cNvPr id="578" name="Google Shape;578;p48"/>
            <p:cNvGrpSpPr/>
            <p:nvPr/>
          </p:nvGrpSpPr>
          <p:grpSpPr>
            <a:xfrm>
              <a:off x="851337" y="1267414"/>
              <a:ext cx="4534857" cy="1004065"/>
              <a:chOff x="909475" y="1137557"/>
              <a:chExt cx="4683802" cy="1037043"/>
            </a:xfrm>
          </p:grpSpPr>
          <p:pic>
            <p:nvPicPr>
              <p:cNvPr id="579" name="Google Shape;579;p48"/>
              <p:cNvPicPr preferRelativeResize="0"/>
              <p:nvPr/>
            </p:nvPicPr>
            <p:blipFill>
              <a:blip r:embed="rId5">
                <a:alphaModFix/>
              </a:blip>
              <a:stretch>
                <a:fillRect/>
              </a:stretch>
            </p:blipFill>
            <p:spPr>
              <a:xfrm>
                <a:off x="909475" y="1137557"/>
                <a:ext cx="4683802" cy="1037043"/>
              </a:xfrm>
              <a:prstGeom prst="rect">
                <a:avLst/>
              </a:prstGeom>
              <a:noFill/>
              <a:ln>
                <a:noFill/>
              </a:ln>
            </p:spPr>
          </p:pic>
          <p:pic>
            <p:nvPicPr>
              <p:cNvPr id="580" name="Google Shape;580;p48"/>
              <p:cNvPicPr preferRelativeResize="0"/>
              <p:nvPr/>
            </p:nvPicPr>
            <p:blipFill>
              <a:blip r:embed="rId6">
                <a:alphaModFix/>
              </a:blip>
              <a:stretch>
                <a:fillRect/>
              </a:stretch>
            </p:blipFill>
            <p:spPr>
              <a:xfrm>
                <a:off x="1061879" y="1281465"/>
                <a:ext cx="700406" cy="702609"/>
              </a:xfrm>
              <a:prstGeom prst="rect">
                <a:avLst/>
              </a:prstGeom>
              <a:noFill/>
              <a:ln>
                <a:noFill/>
              </a:ln>
            </p:spPr>
          </p:pic>
          <p:pic>
            <p:nvPicPr>
              <p:cNvPr id="581" name="Google Shape;581;p48"/>
              <p:cNvPicPr preferRelativeResize="0"/>
              <p:nvPr/>
            </p:nvPicPr>
            <p:blipFill>
              <a:blip r:embed="rId7">
                <a:alphaModFix/>
              </a:blip>
              <a:stretch>
                <a:fillRect/>
              </a:stretch>
            </p:blipFill>
            <p:spPr>
              <a:xfrm>
                <a:off x="1169244" y="1375367"/>
                <a:ext cx="478686" cy="478686"/>
              </a:xfrm>
              <a:prstGeom prst="rect">
                <a:avLst/>
              </a:prstGeom>
              <a:noFill/>
              <a:ln>
                <a:noFill/>
              </a:ln>
            </p:spPr>
          </p:pic>
        </p:grpSp>
        <p:sp>
          <p:nvSpPr>
            <p:cNvPr id="582" name="Google Shape;582;p48"/>
            <p:cNvSpPr txBox="1"/>
            <p:nvPr/>
          </p:nvSpPr>
          <p:spPr>
            <a:xfrm>
              <a:off x="1793150" y="1427791"/>
              <a:ext cx="35289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sz="1600">
                  <a:solidFill>
                    <a:schemeClr val="dk1"/>
                  </a:solidFill>
                </a:rPr>
                <a:t>數據分析的管制圖與預測模組造成處理等候時間過久</a:t>
              </a:r>
              <a:endParaRPr b="1" sz="1600">
                <a:solidFill>
                  <a:schemeClr val="dk1"/>
                </a:solidFill>
              </a:endParaRPr>
            </a:p>
          </p:txBody>
        </p:sp>
      </p:grpSp>
      <p:grpSp>
        <p:nvGrpSpPr>
          <p:cNvPr id="583" name="Google Shape;583;p48"/>
          <p:cNvGrpSpPr/>
          <p:nvPr/>
        </p:nvGrpSpPr>
        <p:grpSpPr>
          <a:xfrm>
            <a:off x="1449986" y="2869123"/>
            <a:ext cx="6178373" cy="1546724"/>
            <a:chOff x="1145075" y="2869126"/>
            <a:chExt cx="5544125" cy="1546724"/>
          </a:xfrm>
        </p:grpSpPr>
        <p:grpSp>
          <p:nvGrpSpPr>
            <p:cNvPr id="584" name="Google Shape;584;p48"/>
            <p:cNvGrpSpPr/>
            <p:nvPr/>
          </p:nvGrpSpPr>
          <p:grpSpPr>
            <a:xfrm>
              <a:off x="1145075" y="2869126"/>
              <a:ext cx="5544125" cy="1546724"/>
              <a:chOff x="916475" y="2945326"/>
              <a:chExt cx="5544125" cy="1546724"/>
            </a:xfrm>
          </p:grpSpPr>
          <p:grpSp>
            <p:nvGrpSpPr>
              <p:cNvPr id="585" name="Google Shape;585;p48"/>
              <p:cNvGrpSpPr/>
              <p:nvPr/>
            </p:nvGrpSpPr>
            <p:grpSpPr>
              <a:xfrm>
                <a:off x="1513725" y="2983275"/>
                <a:ext cx="4946875" cy="1508775"/>
                <a:chOff x="827925" y="2830875"/>
                <a:chExt cx="4946875" cy="1508775"/>
              </a:xfrm>
            </p:grpSpPr>
            <p:sp>
              <p:nvSpPr>
                <p:cNvPr id="586" name="Google Shape;586;p48"/>
                <p:cNvSpPr txBox="1"/>
                <p:nvPr/>
              </p:nvSpPr>
              <p:spPr>
                <a:xfrm>
                  <a:off x="827925" y="2830875"/>
                  <a:ext cx="48189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sz="1600">
                      <a:solidFill>
                        <a:schemeClr val="dk1"/>
                      </a:solidFill>
                    </a:rPr>
                    <a:t>針對管制圖、指標預測與MongoDB儲存進行</a:t>
                  </a:r>
                  <a:r>
                    <a:rPr b="1" lang="zh-TW" sz="1600">
                      <a:solidFill>
                        <a:schemeClr val="dk1"/>
                      </a:solidFill>
                    </a:rPr>
                    <a:t>平行</a:t>
                  </a:r>
                  <a:r>
                    <a:rPr b="1" lang="zh-TW" sz="1600">
                      <a:solidFill>
                        <a:schemeClr val="dk1"/>
                      </a:solidFill>
                    </a:rPr>
                    <a:t>處理，優先返回question_id</a:t>
                  </a:r>
                  <a:endParaRPr b="1" sz="1600">
                    <a:solidFill>
                      <a:schemeClr val="dk1"/>
                    </a:solidFill>
                  </a:endParaRPr>
                </a:p>
              </p:txBody>
            </p:sp>
            <p:sp>
              <p:nvSpPr>
                <p:cNvPr id="587" name="Google Shape;587;p48"/>
                <p:cNvSpPr txBox="1"/>
                <p:nvPr/>
              </p:nvSpPr>
              <p:spPr>
                <a:xfrm>
                  <a:off x="1240000" y="3662550"/>
                  <a:ext cx="45348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sz="1600">
                      <a:solidFill>
                        <a:schemeClr val="dk1"/>
                      </a:solidFill>
                    </a:rPr>
                    <a:t>前端可先GET查詢結果</a:t>
                  </a:r>
                  <a:r>
                    <a:rPr b="1" lang="zh-TW">
                      <a:solidFill>
                        <a:schemeClr val="dk1"/>
                      </a:solidFill>
                    </a:rPr>
                    <a:t>(指標、資產負債、損益、現金流量)</a:t>
                  </a:r>
                  <a:r>
                    <a:rPr b="1" lang="zh-TW" sz="1600">
                      <a:solidFill>
                        <a:schemeClr val="dk1"/>
                      </a:solidFill>
                    </a:rPr>
                    <a:t>製圖與分析報告呈現</a:t>
                  </a:r>
                  <a:endParaRPr b="1" sz="1600">
                    <a:solidFill>
                      <a:schemeClr val="dk1"/>
                    </a:solidFill>
                  </a:endParaRPr>
                </a:p>
              </p:txBody>
            </p:sp>
          </p:grpSp>
          <p:pic>
            <p:nvPicPr>
              <p:cNvPr id="588" name="Google Shape;588;p48"/>
              <p:cNvPicPr preferRelativeResize="0"/>
              <p:nvPr/>
            </p:nvPicPr>
            <p:blipFill rotWithShape="1">
              <a:blip r:embed="rId8">
                <a:alphaModFix/>
              </a:blip>
              <a:srcRect b="0" l="0" r="17355" t="0"/>
              <a:stretch/>
            </p:blipFill>
            <p:spPr>
              <a:xfrm rot="-1800064">
                <a:off x="1023270" y="3021946"/>
                <a:ext cx="453483" cy="548710"/>
              </a:xfrm>
              <a:prstGeom prst="rect">
                <a:avLst/>
              </a:prstGeom>
              <a:noFill/>
              <a:ln>
                <a:noFill/>
              </a:ln>
            </p:spPr>
          </p:pic>
        </p:grpSp>
        <p:sp>
          <p:nvSpPr>
            <p:cNvPr id="589" name="Google Shape;589;p48"/>
            <p:cNvSpPr txBox="1"/>
            <p:nvPr/>
          </p:nvSpPr>
          <p:spPr>
            <a:xfrm>
              <a:off x="1727270" y="3752004"/>
              <a:ext cx="3726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zh-TW" sz="1800">
                  <a:solidFill>
                    <a:schemeClr val="dk1"/>
                  </a:solidFill>
                </a:rPr>
                <a:t>✅</a:t>
              </a:r>
              <a:endParaRPr sz="1800">
                <a:solidFill>
                  <a:schemeClr val="dk2"/>
                </a:solidFill>
              </a:endParaRPr>
            </a:p>
          </p:txBody>
        </p:sp>
      </p:grpSp>
      <p:grpSp>
        <p:nvGrpSpPr>
          <p:cNvPr id="590" name="Google Shape;590;p48"/>
          <p:cNvGrpSpPr/>
          <p:nvPr/>
        </p:nvGrpSpPr>
        <p:grpSpPr>
          <a:xfrm>
            <a:off x="8208813" y="62201"/>
            <a:ext cx="866118" cy="1001326"/>
            <a:chOff x="8516900" y="62200"/>
            <a:chExt cx="601513" cy="695413"/>
          </a:xfrm>
        </p:grpSpPr>
        <p:pic>
          <p:nvPicPr>
            <p:cNvPr id="591" name="Google Shape;591;p48"/>
            <p:cNvPicPr preferRelativeResize="0"/>
            <p:nvPr/>
          </p:nvPicPr>
          <p:blipFill rotWithShape="1">
            <a:blip r:embed="rId9">
              <a:alphaModFix/>
            </a:blip>
            <a:srcRect b="22107" l="-3337" r="0" t="240"/>
            <a:stretch/>
          </p:blipFill>
          <p:spPr>
            <a:xfrm>
              <a:off x="8516900" y="62200"/>
              <a:ext cx="548700" cy="557100"/>
            </a:xfrm>
            <a:prstGeom prst="ellipse">
              <a:avLst/>
            </a:prstGeom>
            <a:noFill/>
            <a:ln>
              <a:noFill/>
            </a:ln>
          </p:spPr>
        </p:pic>
        <p:sp>
          <p:nvSpPr>
            <p:cNvPr id="592" name="Google Shape;592;p48"/>
            <p:cNvSpPr txBox="1"/>
            <p:nvPr/>
          </p:nvSpPr>
          <p:spPr>
            <a:xfrm>
              <a:off x="8621013" y="561713"/>
              <a:ext cx="497400" cy="1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林昱呈</a:t>
              </a:r>
              <a:endParaRPr sz="900">
                <a:solidFill>
                  <a:schemeClr val="dk1"/>
                </a:solidFill>
              </a:endParaRPr>
            </a:p>
          </p:txBody>
        </p:sp>
      </p:grpSp>
      <p:pic>
        <p:nvPicPr>
          <p:cNvPr id="593" name="Google Shape;593;p48"/>
          <p:cNvPicPr preferRelativeResize="0"/>
          <p:nvPr/>
        </p:nvPicPr>
        <p:blipFill>
          <a:blip r:embed="rId10">
            <a:alphaModFix/>
          </a:blip>
          <a:stretch>
            <a:fillRect/>
          </a:stretch>
        </p:blipFill>
        <p:spPr>
          <a:xfrm>
            <a:off x="-12956" y="4563230"/>
            <a:ext cx="8839200" cy="771525"/>
          </a:xfrm>
          <a:prstGeom prst="rect">
            <a:avLst/>
          </a:prstGeom>
          <a:noFill/>
          <a:ln>
            <a:noFill/>
          </a:ln>
        </p:spPr>
      </p:pic>
      <p:grpSp>
        <p:nvGrpSpPr>
          <p:cNvPr id="594" name="Google Shape;594;p48"/>
          <p:cNvGrpSpPr/>
          <p:nvPr/>
        </p:nvGrpSpPr>
        <p:grpSpPr>
          <a:xfrm>
            <a:off x="440475" y="2953862"/>
            <a:ext cx="8454200" cy="1377250"/>
            <a:chOff x="441825" y="3038700"/>
            <a:chExt cx="8454200" cy="1377250"/>
          </a:xfrm>
        </p:grpSpPr>
        <p:pic>
          <p:nvPicPr>
            <p:cNvPr id="595" name="Google Shape;595;p48"/>
            <p:cNvPicPr preferRelativeResize="0"/>
            <p:nvPr/>
          </p:nvPicPr>
          <p:blipFill>
            <a:blip r:embed="rId11">
              <a:alphaModFix/>
            </a:blip>
            <a:stretch>
              <a:fillRect/>
            </a:stretch>
          </p:blipFill>
          <p:spPr>
            <a:xfrm>
              <a:off x="441825" y="3038700"/>
              <a:ext cx="8438075" cy="1359975"/>
            </a:xfrm>
            <a:prstGeom prst="rect">
              <a:avLst/>
            </a:prstGeom>
            <a:noFill/>
            <a:ln>
              <a:noFill/>
            </a:ln>
          </p:spPr>
        </p:pic>
        <p:sp>
          <p:nvSpPr>
            <p:cNvPr id="596" name="Google Shape;596;p48"/>
            <p:cNvSpPr/>
            <p:nvPr/>
          </p:nvSpPr>
          <p:spPr>
            <a:xfrm>
              <a:off x="8279825" y="4046950"/>
              <a:ext cx="616200" cy="3690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7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572"/>
                                        </p:tgtEl>
                                      </p:cBhvr>
                                    </p:animEffect>
                                    <p:set>
                                      <p:cBhvr>
                                        <p:cTn dur="1" fill="hold">
                                          <p:stCondLst>
                                            <p:cond delay="1000"/>
                                          </p:stCondLst>
                                        </p:cTn>
                                        <p:tgtEl>
                                          <p:spTgt spid="572"/>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583"/>
                                        </p:tgtEl>
                                        <p:attrNameLst>
                                          <p:attrName>style.visibility</p:attrName>
                                        </p:attrNameLst>
                                      </p:cBhvr>
                                      <p:to>
                                        <p:strVal val="visible"/>
                                      </p:to>
                                    </p:set>
                                    <p:animEffect filter="fade" transition="in">
                                      <p:cBhvr>
                                        <p:cTn dur="1000"/>
                                        <p:tgtEl>
                                          <p:spTgt spid="5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602" name="Google Shape;602;p49"/>
          <p:cNvPicPr preferRelativeResize="0"/>
          <p:nvPr/>
        </p:nvPicPr>
        <p:blipFill>
          <a:blip r:embed="rId3">
            <a:alphaModFix/>
          </a:blip>
          <a:stretch>
            <a:fillRect/>
          </a:stretch>
        </p:blipFill>
        <p:spPr>
          <a:xfrm>
            <a:off x="-1498" y="-1424"/>
            <a:ext cx="9144000" cy="5143505"/>
          </a:xfrm>
          <a:prstGeom prst="rect">
            <a:avLst/>
          </a:prstGeom>
          <a:noFill/>
          <a:ln>
            <a:noFill/>
          </a:ln>
        </p:spPr>
      </p:pic>
      <p:sp>
        <p:nvSpPr>
          <p:cNvPr id="603" name="Google Shape;603;p49"/>
          <p:cNvSpPr txBox="1"/>
          <p:nvPr/>
        </p:nvSpPr>
        <p:spPr>
          <a:xfrm>
            <a:off x="621850" y="3061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平行處理</a:t>
            </a:r>
            <a:r>
              <a:rPr b="1" lang="zh-TW" sz="2100">
                <a:solidFill>
                  <a:schemeClr val="dk1"/>
                </a:solidFill>
              </a:rPr>
              <a:t>multiprocessing(2/3)</a:t>
            </a:r>
            <a:endParaRPr b="1" sz="2400"/>
          </a:p>
        </p:txBody>
      </p:sp>
      <p:grpSp>
        <p:nvGrpSpPr>
          <p:cNvPr id="604" name="Google Shape;604;p49"/>
          <p:cNvGrpSpPr/>
          <p:nvPr/>
        </p:nvGrpSpPr>
        <p:grpSpPr>
          <a:xfrm>
            <a:off x="8208813" y="62201"/>
            <a:ext cx="866118" cy="1001326"/>
            <a:chOff x="8516900" y="62200"/>
            <a:chExt cx="601513" cy="695413"/>
          </a:xfrm>
        </p:grpSpPr>
        <p:pic>
          <p:nvPicPr>
            <p:cNvPr id="605" name="Google Shape;605;p49"/>
            <p:cNvPicPr preferRelativeResize="0"/>
            <p:nvPr/>
          </p:nvPicPr>
          <p:blipFill rotWithShape="1">
            <a:blip r:embed="rId4">
              <a:alphaModFix/>
            </a:blip>
            <a:srcRect b="22107" l="-3337" r="0" t="240"/>
            <a:stretch/>
          </p:blipFill>
          <p:spPr>
            <a:xfrm>
              <a:off x="8516900" y="62200"/>
              <a:ext cx="548700" cy="557100"/>
            </a:xfrm>
            <a:prstGeom prst="ellipse">
              <a:avLst/>
            </a:prstGeom>
            <a:noFill/>
            <a:ln>
              <a:noFill/>
            </a:ln>
          </p:spPr>
        </p:pic>
        <p:sp>
          <p:nvSpPr>
            <p:cNvPr id="606" name="Google Shape;606;p49"/>
            <p:cNvSpPr txBox="1"/>
            <p:nvPr/>
          </p:nvSpPr>
          <p:spPr>
            <a:xfrm>
              <a:off x="8621013" y="561713"/>
              <a:ext cx="497400" cy="1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林昱呈</a:t>
              </a:r>
              <a:endParaRPr sz="900">
                <a:solidFill>
                  <a:schemeClr val="dk1"/>
                </a:solidFill>
              </a:endParaRPr>
            </a:p>
          </p:txBody>
        </p:sp>
      </p:grpSp>
      <p:pic>
        <p:nvPicPr>
          <p:cNvPr id="607" name="Google Shape;607;p49"/>
          <p:cNvPicPr preferRelativeResize="0"/>
          <p:nvPr/>
        </p:nvPicPr>
        <p:blipFill>
          <a:blip r:embed="rId5">
            <a:alphaModFix/>
          </a:blip>
          <a:stretch>
            <a:fillRect/>
          </a:stretch>
        </p:blipFill>
        <p:spPr>
          <a:xfrm>
            <a:off x="-12956" y="4563230"/>
            <a:ext cx="8839200" cy="771525"/>
          </a:xfrm>
          <a:prstGeom prst="rect">
            <a:avLst/>
          </a:prstGeom>
          <a:noFill/>
          <a:ln>
            <a:noFill/>
          </a:ln>
        </p:spPr>
      </p:pic>
      <p:graphicFrame>
        <p:nvGraphicFramePr>
          <p:cNvPr id="608" name="Google Shape;608;p49"/>
          <p:cNvGraphicFramePr/>
          <p:nvPr/>
        </p:nvGraphicFramePr>
        <p:xfrm>
          <a:off x="1930400" y="2537325"/>
          <a:ext cx="3000000" cy="3000000"/>
        </p:xfrm>
        <a:graphic>
          <a:graphicData uri="http://schemas.openxmlformats.org/drawingml/2006/table">
            <a:tbl>
              <a:tblPr>
                <a:noFill/>
                <a:tableStyleId>{677B23D7-9F93-4C9C-B63D-D01BD72BC635}</a:tableStyleId>
              </a:tblPr>
              <a:tblGrid>
                <a:gridCol w="2413000"/>
                <a:gridCol w="2413000"/>
              </a:tblGrid>
              <a:tr h="381000">
                <a:tc>
                  <a:txBody>
                    <a:bodyPr/>
                    <a:lstStyle/>
                    <a:p>
                      <a:pPr indent="0" lvl="0" marL="0" rtl="0" algn="ctr">
                        <a:spcBef>
                          <a:spcPts val="0"/>
                        </a:spcBef>
                        <a:spcAft>
                          <a:spcPts val="0"/>
                        </a:spcAft>
                        <a:buNone/>
                      </a:pPr>
                      <a:r>
                        <a:rPr b="1" lang="zh-TW" sz="1700"/>
                        <a:t>Process</a:t>
                      </a:r>
                      <a:endParaRPr b="1" sz="1700"/>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b="1" lang="zh-TW" sz="1700"/>
                        <a:t>Thread</a:t>
                      </a:r>
                      <a:endParaRPr b="1" sz="1700"/>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D9EAD3"/>
                    </a:solidFill>
                  </a:tcPr>
                </a:tc>
              </a:tr>
              <a:tr h="381000">
                <a:tc>
                  <a:txBody>
                    <a:bodyPr/>
                    <a:lstStyle/>
                    <a:p>
                      <a:pPr indent="0" lvl="0" marL="0" rtl="0" algn="l">
                        <a:spcBef>
                          <a:spcPts val="0"/>
                        </a:spcBef>
                        <a:spcAft>
                          <a:spcPts val="0"/>
                        </a:spcAft>
                        <a:buNone/>
                      </a:pPr>
                      <a:r>
                        <a:rPr b="1" lang="zh-TW"/>
                        <a:t>CPU 密集型</a:t>
                      </a:r>
                      <a:endParaRPr b="1"/>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b="1" lang="zh-TW"/>
                        <a:t>I/O </a:t>
                      </a:r>
                      <a:r>
                        <a:rPr b="1" lang="zh-TW">
                          <a:solidFill>
                            <a:schemeClr val="dk1"/>
                          </a:solidFill>
                        </a:rPr>
                        <a:t>密集型</a:t>
                      </a:r>
                      <a:endParaRPr b="1"/>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2"/>
                    </a:solidFill>
                  </a:tcPr>
                </a:tc>
              </a:tr>
              <a:tr h="381000">
                <a:tc>
                  <a:txBody>
                    <a:bodyPr/>
                    <a:lstStyle/>
                    <a:p>
                      <a:pPr indent="0" lvl="0" marL="0" rtl="0" algn="l">
                        <a:spcBef>
                          <a:spcPts val="0"/>
                        </a:spcBef>
                        <a:spcAft>
                          <a:spcPts val="0"/>
                        </a:spcAft>
                        <a:buNone/>
                      </a:pPr>
                      <a:r>
                        <a:rPr b="1" lang="zh-TW"/>
                        <a:t>開銷較大</a:t>
                      </a:r>
                      <a:endParaRPr b="1"/>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b="1" lang="zh-TW"/>
                        <a:t>Python GIL</a:t>
                      </a:r>
                      <a:r>
                        <a:rPr b="1" lang="zh-TW"/>
                        <a:t>限制</a:t>
                      </a:r>
                      <a:endParaRPr b="1"/>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2"/>
                    </a:solidFill>
                  </a:tcPr>
                </a:tc>
              </a:tr>
            </a:tbl>
          </a:graphicData>
        </a:graphic>
      </p:graphicFrame>
      <p:sp>
        <p:nvSpPr>
          <p:cNvPr id="609" name="Google Shape;609;p49"/>
          <p:cNvSpPr txBox="1"/>
          <p:nvPr/>
        </p:nvSpPr>
        <p:spPr>
          <a:xfrm>
            <a:off x="1094975" y="1173350"/>
            <a:ext cx="5961000" cy="877200"/>
          </a:xfrm>
          <a:prstGeom prst="rect">
            <a:avLst/>
          </a:prstGeom>
          <a:solidFill>
            <a:srgbClr val="FCE5CD"/>
          </a:solidFill>
          <a:ln cap="flat" cmpd="sng" w="9525">
            <a:solidFill>
              <a:srgbClr val="000000"/>
            </a:solidFill>
            <a:prstDash val="lgDash"/>
            <a:round/>
            <a:headEnd len="sm" w="sm" type="none"/>
            <a:tailEnd len="sm" w="sm" type="none"/>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zh-TW" sz="1800">
                <a:solidFill>
                  <a:schemeClr val="dk1"/>
                </a:solidFill>
              </a:rPr>
              <a:t>指標預測：</a:t>
            </a:r>
            <a:endParaRPr b="1" sz="1800">
              <a:solidFill>
                <a:schemeClr val="dk1"/>
              </a:solidFill>
            </a:endParaRPr>
          </a:p>
          <a:p>
            <a:pPr indent="0" lvl="0" marL="0" rtl="0" algn="l">
              <a:lnSpc>
                <a:spcPct val="150000"/>
              </a:lnSpc>
              <a:spcBef>
                <a:spcPts val="0"/>
              </a:spcBef>
              <a:spcAft>
                <a:spcPts val="0"/>
              </a:spcAft>
              <a:buNone/>
            </a:pPr>
            <a:r>
              <a:rPr lang="zh-TW" sz="1800">
                <a:solidFill>
                  <a:schemeClr val="dk1"/>
                </a:solidFill>
              </a:rPr>
              <a:t>需大量導入模型預測(27個)，牽扯特徵轉換、矩陣運算</a:t>
            </a:r>
            <a:endParaRPr sz="1800">
              <a:solidFill>
                <a:schemeClr val="dk1"/>
              </a:solidFill>
            </a:endParaRPr>
          </a:p>
        </p:txBody>
      </p:sp>
      <p:sp>
        <p:nvSpPr>
          <p:cNvPr id="610" name="Google Shape;610;p49"/>
          <p:cNvSpPr txBox="1"/>
          <p:nvPr/>
        </p:nvSpPr>
        <p:spPr>
          <a:xfrm rot="822225">
            <a:off x="5563954" y="851646"/>
            <a:ext cx="2031222" cy="461674"/>
          </a:xfrm>
          <a:prstGeom prst="rect">
            <a:avLst/>
          </a:prstGeom>
          <a:solidFill>
            <a:srgbClr val="EEEEEE"/>
          </a:solidFill>
          <a:ln cap="flat" cmpd="sng" w="9525">
            <a:solidFill>
              <a:srgbClr val="000000"/>
            </a:solidFill>
            <a:prstDash val="lgDash"/>
            <a:round/>
            <a:headEnd len="sm" w="sm" type="none"/>
            <a:tailEnd len="sm" w="sm" type="none"/>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zh-TW" sz="1800">
                <a:solidFill>
                  <a:schemeClr val="dk1"/>
                </a:solidFill>
              </a:rPr>
              <a:t>CPU 密集型任務</a:t>
            </a:r>
            <a:endParaRPr/>
          </a:p>
        </p:txBody>
      </p:sp>
      <p:sp>
        <p:nvSpPr>
          <p:cNvPr id="611" name="Google Shape;611;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617" name="Google Shape;617;p50"/>
          <p:cNvPicPr preferRelativeResize="0"/>
          <p:nvPr/>
        </p:nvPicPr>
        <p:blipFill>
          <a:blip r:embed="rId3">
            <a:alphaModFix/>
          </a:blip>
          <a:stretch>
            <a:fillRect/>
          </a:stretch>
        </p:blipFill>
        <p:spPr>
          <a:xfrm>
            <a:off x="0" y="0"/>
            <a:ext cx="9144000" cy="5143505"/>
          </a:xfrm>
          <a:prstGeom prst="rect">
            <a:avLst/>
          </a:prstGeom>
          <a:noFill/>
          <a:ln>
            <a:noFill/>
          </a:ln>
        </p:spPr>
      </p:pic>
      <p:sp>
        <p:nvSpPr>
          <p:cNvPr id="618" name="Google Shape;618;p50"/>
          <p:cNvSpPr txBox="1"/>
          <p:nvPr/>
        </p:nvSpPr>
        <p:spPr>
          <a:xfrm>
            <a:off x="621850" y="3061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平行</a:t>
            </a:r>
            <a:r>
              <a:rPr b="1" lang="zh-TW" sz="2400"/>
              <a:t>處理</a:t>
            </a:r>
            <a:r>
              <a:rPr b="1" lang="zh-TW" sz="2100">
                <a:solidFill>
                  <a:schemeClr val="dk1"/>
                </a:solidFill>
              </a:rPr>
              <a:t>multiprocessing</a:t>
            </a:r>
            <a:r>
              <a:rPr b="1" lang="zh-TW" sz="2100">
                <a:solidFill>
                  <a:schemeClr val="dk1"/>
                </a:solidFill>
              </a:rPr>
              <a:t>(3/3)</a:t>
            </a:r>
            <a:endParaRPr b="1" sz="2400"/>
          </a:p>
        </p:txBody>
      </p:sp>
      <p:grpSp>
        <p:nvGrpSpPr>
          <p:cNvPr id="619" name="Google Shape;619;p50"/>
          <p:cNvGrpSpPr/>
          <p:nvPr/>
        </p:nvGrpSpPr>
        <p:grpSpPr>
          <a:xfrm>
            <a:off x="8208813" y="62201"/>
            <a:ext cx="866118" cy="1001326"/>
            <a:chOff x="8516900" y="62200"/>
            <a:chExt cx="601513" cy="695413"/>
          </a:xfrm>
        </p:grpSpPr>
        <p:pic>
          <p:nvPicPr>
            <p:cNvPr id="620" name="Google Shape;620;p50"/>
            <p:cNvPicPr preferRelativeResize="0"/>
            <p:nvPr/>
          </p:nvPicPr>
          <p:blipFill rotWithShape="1">
            <a:blip r:embed="rId4">
              <a:alphaModFix/>
            </a:blip>
            <a:srcRect b="22107" l="-3337" r="0" t="240"/>
            <a:stretch/>
          </p:blipFill>
          <p:spPr>
            <a:xfrm>
              <a:off x="8516900" y="62200"/>
              <a:ext cx="548700" cy="557100"/>
            </a:xfrm>
            <a:prstGeom prst="ellipse">
              <a:avLst/>
            </a:prstGeom>
            <a:noFill/>
            <a:ln>
              <a:noFill/>
            </a:ln>
          </p:spPr>
        </p:pic>
        <p:sp>
          <p:nvSpPr>
            <p:cNvPr id="621" name="Google Shape;621;p50"/>
            <p:cNvSpPr txBox="1"/>
            <p:nvPr/>
          </p:nvSpPr>
          <p:spPr>
            <a:xfrm>
              <a:off x="8621013" y="561713"/>
              <a:ext cx="497400" cy="1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林昱呈</a:t>
              </a:r>
              <a:endParaRPr sz="900">
                <a:solidFill>
                  <a:schemeClr val="dk1"/>
                </a:solidFill>
              </a:endParaRPr>
            </a:p>
          </p:txBody>
        </p:sp>
      </p:grpSp>
      <p:pic>
        <p:nvPicPr>
          <p:cNvPr id="622" name="Google Shape;622;p50"/>
          <p:cNvPicPr preferRelativeResize="0"/>
          <p:nvPr/>
        </p:nvPicPr>
        <p:blipFill>
          <a:blip r:embed="rId5">
            <a:alphaModFix/>
          </a:blip>
          <a:stretch>
            <a:fillRect/>
          </a:stretch>
        </p:blipFill>
        <p:spPr>
          <a:xfrm>
            <a:off x="469462" y="1036211"/>
            <a:ext cx="7342264" cy="1344275"/>
          </a:xfrm>
          <a:prstGeom prst="rect">
            <a:avLst/>
          </a:prstGeom>
          <a:noFill/>
          <a:ln>
            <a:noFill/>
          </a:ln>
        </p:spPr>
      </p:pic>
      <p:pic>
        <p:nvPicPr>
          <p:cNvPr id="623" name="Google Shape;623;p50"/>
          <p:cNvPicPr preferRelativeResize="0"/>
          <p:nvPr/>
        </p:nvPicPr>
        <p:blipFill>
          <a:blip r:embed="rId6">
            <a:alphaModFix/>
          </a:blip>
          <a:stretch>
            <a:fillRect/>
          </a:stretch>
        </p:blipFill>
        <p:spPr>
          <a:xfrm>
            <a:off x="1211388" y="2543861"/>
            <a:ext cx="7582812" cy="1769737"/>
          </a:xfrm>
          <a:prstGeom prst="rect">
            <a:avLst/>
          </a:prstGeom>
          <a:noFill/>
          <a:ln>
            <a:noFill/>
          </a:ln>
        </p:spPr>
      </p:pic>
      <p:pic>
        <p:nvPicPr>
          <p:cNvPr id="624" name="Google Shape;624;p50"/>
          <p:cNvPicPr preferRelativeResize="0"/>
          <p:nvPr/>
        </p:nvPicPr>
        <p:blipFill>
          <a:blip r:embed="rId7">
            <a:alphaModFix/>
          </a:blip>
          <a:stretch>
            <a:fillRect/>
          </a:stretch>
        </p:blipFill>
        <p:spPr>
          <a:xfrm>
            <a:off x="-12956" y="4563230"/>
            <a:ext cx="8839200" cy="771525"/>
          </a:xfrm>
          <a:prstGeom prst="rect">
            <a:avLst/>
          </a:prstGeom>
          <a:noFill/>
          <a:ln>
            <a:noFill/>
          </a:ln>
        </p:spPr>
      </p:pic>
      <p:sp>
        <p:nvSpPr>
          <p:cNvPr id="625" name="Google Shape;625;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pic>
        <p:nvPicPr>
          <p:cNvPr id="630" name="Google Shape;630;p51"/>
          <p:cNvPicPr preferRelativeResize="0"/>
          <p:nvPr/>
        </p:nvPicPr>
        <p:blipFill>
          <a:blip r:embed="rId3">
            <a:alphaModFix/>
          </a:blip>
          <a:stretch>
            <a:fillRect/>
          </a:stretch>
        </p:blipFill>
        <p:spPr>
          <a:xfrm>
            <a:off x="0" y="0"/>
            <a:ext cx="9144000" cy="5143495"/>
          </a:xfrm>
          <a:prstGeom prst="rect">
            <a:avLst/>
          </a:prstGeom>
          <a:noFill/>
          <a:ln>
            <a:noFill/>
          </a:ln>
        </p:spPr>
      </p:pic>
      <p:sp>
        <p:nvSpPr>
          <p:cNvPr id="631" name="Google Shape;631;p51"/>
          <p:cNvSpPr txBox="1"/>
          <p:nvPr/>
        </p:nvSpPr>
        <p:spPr>
          <a:xfrm>
            <a:off x="1567450" y="2112600"/>
            <a:ext cx="1236900" cy="4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2500">
                <a:solidFill>
                  <a:srgbClr val="FFFFFF"/>
                </a:solidFill>
              </a:rPr>
              <a:t>PART4</a:t>
            </a:r>
            <a:endParaRPr sz="2500">
              <a:solidFill>
                <a:srgbClr val="FFFFFF"/>
              </a:solidFill>
            </a:endParaRPr>
          </a:p>
        </p:txBody>
      </p:sp>
      <p:sp>
        <p:nvSpPr>
          <p:cNvPr id="632" name="Google Shape;632;p51"/>
          <p:cNvSpPr txBox="1"/>
          <p:nvPr/>
        </p:nvSpPr>
        <p:spPr>
          <a:xfrm>
            <a:off x="2804350" y="1745100"/>
            <a:ext cx="4445400" cy="918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zh-TW" sz="4500">
                <a:latin typeface="DFKai-SB"/>
                <a:ea typeface="DFKai-SB"/>
                <a:cs typeface="DFKai-SB"/>
                <a:sym typeface="DFKai-SB"/>
              </a:rPr>
              <a:t>資料庫</a:t>
            </a:r>
            <a:endParaRPr sz="4500">
              <a:solidFill>
                <a:srgbClr val="595959"/>
              </a:solidFill>
            </a:endParaRPr>
          </a:p>
        </p:txBody>
      </p:sp>
      <p:sp>
        <p:nvSpPr>
          <p:cNvPr id="633" name="Google Shape;633;p51"/>
          <p:cNvSpPr txBox="1"/>
          <p:nvPr/>
        </p:nvSpPr>
        <p:spPr>
          <a:xfrm>
            <a:off x="2804350" y="2663700"/>
            <a:ext cx="4445400" cy="19995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rgbClr val="3C6598"/>
              </a:buClr>
              <a:buSzPts val="1600"/>
              <a:buChar char="●"/>
            </a:pPr>
            <a:r>
              <a:rPr lang="zh-TW" sz="1600">
                <a:solidFill>
                  <a:srgbClr val="3C6598"/>
                </a:solidFill>
                <a:latin typeface="DFKai-SB"/>
                <a:ea typeface="DFKai-SB"/>
                <a:cs typeface="DFKai-SB"/>
                <a:sym typeface="DFKai-SB"/>
              </a:rPr>
              <a:t>資料庫選擇</a:t>
            </a:r>
            <a:endParaRPr sz="1600">
              <a:solidFill>
                <a:srgbClr val="3C6598"/>
              </a:solidFill>
              <a:latin typeface="DFKai-SB"/>
              <a:ea typeface="DFKai-SB"/>
              <a:cs typeface="DFKai-SB"/>
              <a:sym typeface="DFKai-SB"/>
            </a:endParaRPr>
          </a:p>
          <a:p>
            <a:pPr indent="-330200" lvl="0" marL="457200" rtl="0" algn="l">
              <a:lnSpc>
                <a:spcPct val="15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MySQL、MongoDB</a:t>
            </a:r>
            <a:endParaRPr sz="1600">
              <a:solidFill>
                <a:srgbClr val="3C6598"/>
              </a:solidFill>
              <a:latin typeface="DFKai-SB"/>
              <a:ea typeface="DFKai-SB"/>
              <a:cs typeface="DFKai-SB"/>
              <a:sym typeface="DFKai-SB"/>
            </a:endParaRPr>
          </a:p>
          <a:p>
            <a:pPr indent="-330200" lvl="0" marL="457200" rtl="0" algn="l">
              <a:lnSpc>
                <a:spcPct val="15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試驗</a:t>
            </a:r>
            <a:endParaRPr sz="1600">
              <a:solidFill>
                <a:srgbClr val="3C6598"/>
              </a:solidFill>
              <a:latin typeface="DFKai-SB"/>
              <a:ea typeface="DFKai-SB"/>
              <a:cs typeface="DFKai-SB"/>
              <a:sym typeface="DFKai-SB"/>
            </a:endParaRPr>
          </a:p>
          <a:p>
            <a:pPr indent="0" lvl="0" marL="457200" rtl="0" algn="l">
              <a:lnSpc>
                <a:spcPct val="150000"/>
              </a:lnSpc>
              <a:spcBef>
                <a:spcPts val="0"/>
              </a:spcBef>
              <a:spcAft>
                <a:spcPts val="0"/>
              </a:spcAft>
              <a:buNone/>
            </a:pPr>
            <a:r>
              <a:t/>
            </a:r>
            <a:endParaRPr sz="1600">
              <a:solidFill>
                <a:srgbClr val="3C6598"/>
              </a:solidFill>
              <a:latin typeface="DFKai-SB"/>
              <a:ea typeface="DFKai-SB"/>
              <a:cs typeface="DFKai-SB"/>
              <a:sym typeface="DFKai-SB"/>
            </a:endParaRPr>
          </a:p>
        </p:txBody>
      </p:sp>
      <p:sp>
        <p:nvSpPr>
          <p:cNvPr id="634" name="Google Shape;634;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16"/>
          <p:cNvPicPr preferRelativeResize="0"/>
          <p:nvPr/>
        </p:nvPicPr>
        <p:blipFill>
          <a:blip r:embed="rId3">
            <a:alphaModFix/>
          </a:blip>
          <a:stretch>
            <a:fillRect/>
          </a:stretch>
        </p:blipFill>
        <p:spPr>
          <a:xfrm>
            <a:off x="0" y="0"/>
            <a:ext cx="9144000" cy="5143495"/>
          </a:xfrm>
          <a:prstGeom prst="rect">
            <a:avLst/>
          </a:prstGeom>
          <a:noFill/>
          <a:ln>
            <a:noFill/>
          </a:ln>
        </p:spPr>
      </p:pic>
      <p:sp>
        <p:nvSpPr>
          <p:cNvPr id="106" name="Google Shape;106;p16"/>
          <p:cNvSpPr txBox="1"/>
          <p:nvPr/>
        </p:nvSpPr>
        <p:spPr>
          <a:xfrm>
            <a:off x="1567450" y="2112600"/>
            <a:ext cx="1236900" cy="4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2500">
                <a:solidFill>
                  <a:srgbClr val="FFFFFF"/>
                </a:solidFill>
              </a:rPr>
              <a:t>PART1</a:t>
            </a:r>
            <a:endParaRPr sz="2500">
              <a:solidFill>
                <a:srgbClr val="FFFFFF"/>
              </a:solidFill>
            </a:endParaRPr>
          </a:p>
        </p:txBody>
      </p:sp>
      <p:sp>
        <p:nvSpPr>
          <p:cNvPr id="107" name="Google Shape;107;p16"/>
          <p:cNvSpPr txBox="1"/>
          <p:nvPr/>
        </p:nvSpPr>
        <p:spPr>
          <a:xfrm>
            <a:off x="2804350" y="1516500"/>
            <a:ext cx="3794700" cy="700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zh-TW" sz="4500">
                <a:latin typeface="DFKai-SB"/>
                <a:ea typeface="DFKai-SB"/>
                <a:cs typeface="DFKai-SB"/>
                <a:sym typeface="DFKai-SB"/>
              </a:rPr>
              <a:t>專題介紹</a:t>
            </a:r>
            <a:endParaRPr sz="4500">
              <a:solidFill>
                <a:srgbClr val="595959"/>
              </a:solidFill>
              <a:latin typeface="DFKai-SB"/>
              <a:ea typeface="DFKai-SB"/>
              <a:cs typeface="DFKai-SB"/>
              <a:sym typeface="DFKai-SB"/>
            </a:endParaRPr>
          </a:p>
        </p:txBody>
      </p:sp>
      <p:sp>
        <p:nvSpPr>
          <p:cNvPr id="108" name="Google Shape;108;p16"/>
          <p:cNvSpPr txBox="1"/>
          <p:nvPr/>
        </p:nvSpPr>
        <p:spPr>
          <a:xfrm>
            <a:off x="2804350" y="2369100"/>
            <a:ext cx="2362200" cy="12945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發想動機</a:t>
            </a:r>
            <a:endParaRPr sz="1600">
              <a:solidFill>
                <a:srgbClr val="3C6598"/>
              </a:solidFill>
              <a:latin typeface="DFKai-SB"/>
              <a:ea typeface="DFKai-SB"/>
              <a:cs typeface="DFKai-SB"/>
              <a:sym typeface="DFKai-SB"/>
            </a:endParaRPr>
          </a:p>
          <a:p>
            <a:pPr indent="-330200" lvl="0" marL="457200" rtl="0" algn="l">
              <a:lnSpc>
                <a:spcPct val="15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專案目標</a:t>
            </a:r>
            <a:endParaRPr sz="1600">
              <a:solidFill>
                <a:srgbClr val="3C6598"/>
              </a:solidFill>
              <a:latin typeface="DFKai-SB"/>
              <a:ea typeface="DFKai-SB"/>
              <a:cs typeface="DFKai-SB"/>
              <a:sym typeface="DFKai-SB"/>
            </a:endParaRPr>
          </a:p>
          <a:p>
            <a:pPr indent="-330200" lvl="0" marL="457200" rtl="0" algn="l">
              <a:lnSpc>
                <a:spcPct val="15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功能簡介 Demo</a:t>
            </a:r>
            <a:endParaRPr sz="1600">
              <a:solidFill>
                <a:srgbClr val="3C6598"/>
              </a:solidFill>
              <a:latin typeface="DFKai-SB"/>
              <a:ea typeface="DFKai-SB"/>
              <a:cs typeface="DFKai-SB"/>
              <a:sym typeface="DFKai-SB"/>
            </a:endParaRPr>
          </a:p>
        </p:txBody>
      </p:sp>
      <p:sp>
        <p:nvSpPr>
          <p:cNvPr id="109" name="Google Shape;109;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pic>
        <p:nvPicPr>
          <p:cNvPr id="639" name="Google Shape;639;p52"/>
          <p:cNvPicPr preferRelativeResize="0"/>
          <p:nvPr/>
        </p:nvPicPr>
        <p:blipFill>
          <a:blip r:embed="rId3">
            <a:alphaModFix/>
          </a:blip>
          <a:stretch>
            <a:fillRect/>
          </a:stretch>
        </p:blipFill>
        <p:spPr>
          <a:xfrm>
            <a:off x="0" y="0"/>
            <a:ext cx="9144000" cy="5143505"/>
          </a:xfrm>
          <a:prstGeom prst="rect">
            <a:avLst/>
          </a:prstGeom>
          <a:noFill/>
          <a:ln>
            <a:noFill/>
          </a:ln>
        </p:spPr>
      </p:pic>
      <p:sp>
        <p:nvSpPr>
          <p:cNvPr id="640" name="Google Shape;640;p52"/>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資料庫選擇</a:t>
            </a:r>
            <a:endParaRPr b="1" sz="2400">
              <a:solidFill>
                <a:srgbClr val="000000"/>
              </a:solidFill>
            </a:endParaRPr>
          </a:p>
        </p:txBody>
      </p:sp>
      <p:graphicFrame>
        <p:nvGraphicFramePr>
          <p:cNvPr id="641" name="Google Shape;641;p52"/>
          <p:cNvGraphicFramePr/>
          <p:nvPr/>
        </p:nvGraphicFramePr>
        <p:xfrm>
          <a:off x="778500" y="1390875"/>
          <a:ext cx="3000000" cy="3000000"/>
        </p:xfrm>
        <a:graphic>
          <a:graphicData uri="http://schemas.openxmlformats.org/drawingml/2006/table">
            <a:tbl>
              <a:tblPr>
                <a:noFill/>
                <a:tableStyleId>{677B23D7-9F93-4C9C-B63D-D01BD72BC635}</a:tableStyleId>
              </a:tblPr>
              <a:tblGrid>
                <a:gridCol w="3728250"/>
                <a:gridCol w="3728250"/>
              </a:tblGrid>
              <a:tr h="461450">
                <a:tc>
                  <a:txBody>
                    <a:bodyPr/>
                    <a:lstStyle/>
                    <a:p>
                      <a:pPr indent="0" lvl="0" marL="0" rtl="0" algn="ctr">
                        <a:spcBef>
                          <a:spcPts val="0"/>
                        </a:spcBef>
                        <a:spcAft>
                          <a:spcPts val="0"/>
                        </a:spcAft>
                        <a:buNone/>
                      </a:pPr>
                      <a:r>
                        <a:rPr b="1" lang="zh-TW">
                          <a:solidFill>
                            <a:schemeClr val="lt1"/>
                          </a:solidFill>
                        </a:rPr>
                        <a:t>MySQL</a:t>
                      </a:r>
                      <a:endParaRPr b="1">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9E9E9E"/>
                    </a:solidFill>
                  </a:tcPr>
                </a:tc>
                <a:tc>
                  <a:txBody>
                    <a:bodyPr/>
                    <a:lstStyle/>
                    <a:p>
                      <a:pPr indent="0" lvl="0" marL="0" rtl="0" algn="ctr">
                        <a:spcBef>
                          <a:spcPts val="0"/>
                        </a:spcBef>
                        <a:spcAft>
                          <a:spcPts val="0"/>
                        </a:spcAft>
                        <a:buNone/>
                      </a:pPr>
                      <a:r>
                        <a:rPr b="1" lang="zh-TW">
                          <a:solidFill>
                            <a:schemeClr val="lt1"/>
                          </a:solidFill>
                        </a:rPr>
                        <a:t>MongoDB</a:t>
                      </a:r>
                      <a:endParaRPr b="1">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9E9E9E"/>
                    </a:solidFill>
                  </a:tcPr>
                </a:tc>
              </a:tr>
              <a:tr h="461450">
                <a:tc>
                  <a:txBody>
                    <a:bodyPr/>
                    <a:lstStyle/>
                    <a:p>
                      <a:pPr indent="0" lvl="0" marL="0" rtl="0" algn="l">
                        <a:spcBef>
                          <a:spcPts val="0"/>
                        </a:spcBef>
                        <a:spcAft>
                          <a:spcPts val="0"/>
                        </a:spcAft>
                        <a:buClr>
                          <a:schemeClr val="dk1"/>
                        </a:buClr>
                        <a:buSzPts val="1100"/>
                        <a:buFont typeface="Arial"/>
                        <a:buNone/>
                      </a:pPr>
                      <a:r>
                        <a:rPr b="1" lang="zh-TW">
                          <a:solidFill>
                            <a:schemeClr val="dk1"/>
                          </a:solidFill>
                        </a:rPr>
                        <a:t>結構化數據</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c>
                  <a:txBody>
                    <a:bodyPr/>
                    <a:lstStyle/>
                    <a:p>
                      <a:pPr indent="0" lvl="0" marL="0" rtl="0" algn="l">
                        <a:spcBef>
                          <a:spcPts val="0"/>
                        </a:spcBef>
                        <a:spcAft>
                          <a:spcPts val="0"/>
                        </a:spcAft>
                        <a:buClr>
                          <a:schemeClr val="dk1"/>
                        </a:buClr>
                        <a:buSzPts val="1100"/>
                        <a:buFont typeface="Arial"/>
                        <a:buNone/>
                      </a:pPr>
                      <a:r>
                        <a:rPr b="1" lang="zh-TW">
                          <a:solidFill>
                            <a:schemeClr val="dk1"/>
                          </a:solidFill>
                        </a:rPr>
                        <a:t>非</a:t>
                      </a:r>
                      <a:r>
                        <a:rPr b="1" lang="zh-TW">
                          <a:solidFill>
                            <a:schemeClr val="dk1"/>
                          </a:solidFill>
                        </a:rPr>
                        <a:t>結構化數據</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r>
              <a:tr h="461450">
                <a:tc>
                  <a:txBody>
                    <a:bodyPr/>
                    <a:lstStyle/>
                    <a:p>
                      <a:pPr indent="0" lvl="0" marL="0" rtl="0" algn="l">
                        <a:spcBef>
                          <a:spcPts val="0"/>
                        </a:spcBef>
                        <a:spcAft>
                          <a:spcPts val="0"/>
                        </a:spcAft>
                        <a:buNone/>
                      </a:pPr>
                      <a:r>
                        <a:rPr b="1" lang="zh-TW"/>
                        <a:t>高效查詢、索引優化</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c>
                  <a:txBody>
                    <a:bodyPr/>
                    <a:lstStyle/>
                    <a:p>
                      <a:pPr indent="0" lvl="0" marL="0" rtl="0" algn="l">
                        <a:spcBef>
                          <a:spcPts val="0"/>
                        </a:spcBef>
                        <a:spcAft>
                          <a:spcPts val="0"/>
                        </a:spcAft>
                        <a:buNone/>
                      </a:pPr>
                      <a:r>
                        <a:rPr b="1" lang="zh-TW"/>
                        <a:t>快速讀取過去查詢結果</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r>
              <a:tr h="461450">
                <a:tc>
                  <a:txBody>
                    <a:bodyPr/>
                    <a:lstStyle/>
                    <a:p>
                      <a:pPr indent="0" lvl="0" marL="0" rtl="0" algn="l">
                        <a:spcBef>
                          <a:spcPts val="0"/>
                        </a:spcBef>
                        <a:spcAft>
                          <a:spcPts val="0"/>
                        </a:spcAft>
                        <a:buNone/>
                      </a:pPr>
                      <a:r>
                        <a:rPr b="1" lang="zh-TW"/>
                        <a:t>強大的查詢功能</a:t>
                      </a:r>
                      <a:r>
                        <a:rPr b="1" lang="zh-TW"/>
                        <a:t>、</a:t>
                      </a:r>
                      <a:r>
                        <a:rPr b="1" lang="zh-TW"/>
                        <a:t>過去財務數據</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c>
                  <a:txBody>
                    <a:bodyPr/>
                    <a:lstStyle/>
                    <a:p>
                      <a:pPr indent="0" lvl="0" marL="0" rtl="0" algn="l">
                        <a:spcBef>
                          <a:spcPts val="0"/>
                        </a:spcBef>
                        <a:spcAft>
                          <a:spcPts val="0"/>
                        </a:spcAft>
                        <a:buNone/>
                      </a:pPr>
                      <a:r>
                        <a:rPr b="1" lang="zh-TW"/>
                        <a:t>支持不同格式、變動性較大的數據結構</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r>
            </a:tbl>
          </a:graphicData>
        </a:graphic>
      </p:graphicFrame>
      <p:sp>
        <p:nvSpPr>
          <p:cNvPr id="642" name="Google Shape;642;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643" name="Google Shape;643;p52"/>
          <p:cNvPicPr preferRelativeResize="0"/>
          <p:nvPr/>
        </p:nvPicPr>
        <p:blipFill>
          <a:blip r:embed="rId4">
            <a:alphaModFix/>
          </a:blip>
          <a:stretch>
            <a:fillRect/>
          </a:stretch>
        </p:blipFill>
        <p:spPr>
          <a:xfrm>
            <a:off x="8133114" y="87993"/>
            <a:ext cx="803471" cy="803491"/>
          </a:xfrm>
          <a:prstGeom prst="rect">
            <a:avLst/>
          </a:prstGeom>
          <a:noFill/>
          <a:ln>
            <a:noFill/>
          </a:ln>
        </p:spPr>
      </p:pic>
      <p:sp>
        <p:nvSpPr>
          <p:cNvPr id="644" name="Google Shape;644;p52"/>
          <p:cNvSpPr txBox="1"/>
          <p:nvPr/>
        </p:nvSpPr>
        <p:spPr>
          <a:xfrm>
            <a:off x="8048625" y="915521"/>
            <a:ext cx="972600" cy="27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zh-TW" sz="900">
                <a:solidFill>
                  <a:schemeClr val="dk2"/>
                </a:solidFill>
              </a:rPr>
              <a:t>張育昇</a:t>
            </a:r>
            <a:endParaRPr sz="900">
              <a:solidFill>
                <a:schemeClr val="dk2"/>
              </a:solidFill>
            </a:endParaRPr>
          </a:p>
        </p:txBody>
      </p:sp>
      <p:pic>
        <p:nvPicPr>
          <p:cNvPr id="645" name="Google Shape;645;p52"/>
          <p:cNvPicPr preferRelativeResize="0"/>
          <p:nvPr/>
        </p:nvPicPr>
        <p:blipFill>
          <a:blip r:embed="rId5">
            <a:alphaModFix/>
          </a:blip>
          <a:stretch>
            <a:fillRect/>
          </a:stretch>
        </p:blipFill>
        <p:spPr>
          <a:xfrm>
            <a:off x="-24376" y="4562043"/>
            <a:ext cx="8839200" cy="781050"/>
          </a:xfrm>
          <a:prstGeom prst="rect">
            <a:avLst/>
          </a:prstGeom>
          <a:noFill/>
          <a:ln>
            <a:noFill/>
          </a:ln>
        </p:spPr>
      </p:pic>
      <p:graphicFrame>
        <p:nvGraphicFramePr>
          <p:cNvPr id="646" name="Google Shape;646;p52"/>
          <p:cNvGraphicFramePr/>
          <p:nvPr/>
        </p:nvGraphicFramePr>
        <p:xfrm>
          <a:off x="152400" y="152400"/>
          <a:ext cx="3000000" cy="3000000"/>
        </p:xfrm>
        <a:graphic>
          <a:graphicData uri="http://schemas.openxmlformats.org/drawingml/2006/table">
            <a:tbl>
              <a:tblPr>
                <a:noFill/>
                <a:tableStyleId>{94CF5642-B6D1-4B5A-A12E-DF40B6C9B53B}</a:tableStyleId>
              </a:tblPr>
              <a:tblGrid>
                <a:gridCol w="19050"/>
              </a:tblGrid>
              <a:tr h="19050">
                <a:tc>
                  <a:txBody>
                    <a:bodyPr/>
                    <a:lstStyle/>
                    <a:p>
                      <a:pPr indent="0" lvl="0" marL="0" rtl="0" algn="l">
                        <a:spcBef>
                          <a:spcPts val="0"/>
                        </a:spcBef>
                        <a:spcAft>
                          <a:spcPts val="0"/>
                        </a:spcAft>
                        <a:buNone/>
                      </a:pPr>
                      <a:r>
                        <a:t/>
                      </a:r>
                      <a:endParaRPr/>
                    </a:p>
                  </a:txBody>
                  <a:tcPr marT="91425" marB="91425" marR="91425" marL="91425"/>
                </a:tc>
              </a:tr>
            </a:tbl>
          </a:graphicData>
        </a:graphic>
      </p:graphicFrame>
      <p:graphicFrame>
        <p:nvGraphicFramePr>
          <p:cNvPr id="647" name="Google Shape;647;p52"/>
          <p:cNvGraphicFramePr/>
          <p:nvPr/>
        </p:nvGraphicFramePr>
        <p:xfrm>
          <a:off x="304800" y="304800"/>
          <a:ext cx="3000000" cy="3000000"/>
        </p:xfrm>
        <a:graphic>
          <a:graphicData uri="http://schemas.openxmlformats.org/drawingml/2006/table">
            <a:tbl>
              <a:tblPr>
                <a:noFill/>
                <a:tableStyleId>{94CF5642-B6D1-4B5A-A12E-DF40B6C9B53B}</a:tableStyleId>
              </a:tblPr>
              <a:tblGrid>
                <a:gridCol w="19050"/>
              </a:tblGrid>
              <a:tr h="19050">
                <a:tc>
                  <a:txBody>
                    <a:bodyPr/>
                    <a:lstStyle/>
                    <a:p>
                      <a:pPr indent="0" lvl="0" marL="0" rtl="0" algn="l">
                        <a:spcBef>
                          <a:spcPts val="0"/>
                        </a:spcBef>
                        <a:spcAft>
                          <a:spcPts val="0"/>
                        </a:spcAft>
                        <a:buNone/>
                      </a:pPr>
                      <a:r>
                        <a:t/>
                      </a:r>
                      <a:endParaRPr/>
                    </a:p>
                  </a:txBody>
                  <a:tcPr marT="91425" marB="91425" marR="91425" marL="91425"/>
                </a:tc>
              </a:tr>
            </a:tbl>
          </a:graphicData>
        </a:graphic>
      </p:graphicFrame>
      <p:pic>
        <p:nvPicPr>
          <p:cNvPr id="648" name="Google Shape;648;p52"/>
          <p:cNvPicPr preferRelativeResize="0"/>
          <p:nvPr/>
        </p:nvPicPr>
        <p:blipFill>
          <a:blip r:embed="rId6">
            <a:alphaModFix/>
          </a:blip>
          <a:stretch>
            <a:fillRect/>
          </a:stretch>
        </p:blipFill>
        <p:spPr>
          <a:xfrm>
            <a:off x="7584600" y="3370450"/>
            <a:ext cx="1325375" cy="13253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pic>
        <p:nvPicPr>
          <p:cNvPr id="653" name="Google Shape;653;p53"/>
          <p:cNvPicPr preferRelativeResize="0"/>
          <p:nvPr/>
        </p:nvPicPr>
        <p:blipFill>
          <a:blip r:embed="rId3">
            <a:alphaModFix/>
          </a:blip>
          <a:stretch>
            <a:fillRect/>
          </a:stretch>
        </p:blipFill>
        <p:spPr>
          <a:xfrm>
            <a:off x="0" y="0"/>
            <a:ext cx="9144000" cy="5143505"/>
          </a:xfrm>
          <a:prstGeom prst="rect">
            <a:avLst/>
          </a:prstGeom>
          <a:noFill/>
          <a:ln>
            <a:noFill/>
          </a:ln>
        </p:spPr>
      </p:pic>
      <p:sp>
        <p:nvSpPr>
          <p:cNvPr id="654" name="Google Shape;654;p53"/>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zh-TW" sz="2400">
                <a:solidFill>
                  <a:schemeClr val="dk1"/>
                </a:solidFill>
              </a:rPr>
              <a:t>MySQL、MongoDB</a:t>
            </a:r>
            <a:endParaRPr b="1" sz="2400">
              <a:solidFill>
                <a:srgbClr val="000000"/>
              </a:solidFill>
            </a:endParaRPr>
          </a:p>
        </p:txBody>
      </p:sp>
      <p:graphicFrame>
        <p:nvGraphicFramePr>
          <p:cNvPr id="655" name="Google Shape;655;p53"/>
          <p:cNvGraphicFramePr/>
          <p:nvPr/>
        </p:nvGraphicFramePr>
        <p:xfrm>
          <a:off x="-7627200" y="2304325"/>
          <a:ext cx="3000000" cy="3000000"/>
        </p:xfrm>
        <a:graphic>
          <a:graphicData uri="http://schemas.openxmlformats.org/drawingml/2006/table">
            <a:tbl>
              <a:tblPr>
                <a:noFill/>
                <a:tableStyleId>{677B23D7-9F93-4C9C-B63D-D01BD72BC635}</a:tableStyleId>
              </a:tblPr>
              <a:tblGrid>
                <a:gridCol w="3619500"/>
                <a:gridCol w="3619500"/>
              </a:tblGrid>
              <a:tr h="381000">
                <a:tc>
                  <a:txBody>
                    <a:bodyPr/>
                    <a:lstStyle/>
                    <a:p>
                      <a:pPr indent="0" lvl="0" marL="0" rtl="0" algn="ctr">
                        <a:spcBef>
                          <a:spcPts val="0"/>
                        </a:spcBef>
                        <a:spcAft>
                          <a:spcPts val="0"/>
                        </a:spcAft>
                        <a:buNone/>
                      </a:pPr>
                      <a:r>
                        <a:rPr lang="zh-TW">
                          <a:solidFill>
                            <a:srgbClr val="FBFBFB"/>
                          </a:solidFill>
                        </a:rPr>
                        <a:t>MySQL</a:t>
                      </a:r>
                      <a:endParaRPr>
                        <a:solidFill>
                          <a:srgbClr val="FBFBFB"/>
                        </a:solidFill>
                      </a:endParaRPr>
                    </a:p>
                  </a:txBody>
                  <a:tcPr marT="91425" marB="91425" marR="91425" marL="91425">
                    <a:solidFill>
                      <a:srgbClr val="134F5C"/>
                    </a:solidFill>
                  </a:tcPr>
                </a:tc>
                <a:tc>
                  <a:txBody>
                    <a:bodyPr/>
                    <a:lstStyle/>
                    <a:p>
                      <a:pPr indent="0" lvl="0" marL="0" rtl="0" algn="ctr">
                        <a:spcBef>
                          <a:spcPts val="0"/>
                        </a:spcBef>
                        <a:spcAft>
                          <a:spcPts val="0"/>
                        </a:spcAft>
                        <a:buNone/>
                      </a:pPr>
                      <a:r>
                        <a:rPr lang="zh-TW">
                          <a:solidFill>
                            <a:srgbClr val="FBFBFB"/>
                          </a:solidFill>
                        </a:rPr>
                        <a:t>MongoDB</a:t>
                      </a:r>
                      <a:endParaRPr>
                        <a:solidFill>
                          <a:srgbClr val="FBFBFB"/>
                        </a:solidFill>
                      </a:endParaRPr>
                    </a:p>
                  </a:txBody>
                  <a:tcPr marT="91425" marB="91425" marR="91425" marL="91425">
                    <a:solidFill>
                      <a:srgbClr val="134F5C"/>
                    </a:solidFill>
                  </a:tcPr>
                </a:tc>
              </a:tr>
              <a:tr h="381000">
                <a:tc>
                  <a:txBody>
                    <a:bodyPr/>
                    <a:lstStyle/>
                    <a:p>
                      <a:pPr indent="0" lvl="0" marL="0" rtl="0" algn="l">
                        <a:spcBef>
                          <a:spcPts val="0"/>
                        </a:spcBef>
                        <a:spcAft>
                          <a:spcPts val="0"/>
                        </a:spcAft>
                        <a:buNone/>
                      </a:pPr>
                      <a:r>
                        <a:rPr lang="zh-TW"/>
                        <a:t>嚴格</a:t>
                      </a:r>
                      <a:endParaRPr/>
                    </a:p>
                  </a:txBody>
                  <a:tcPr marT="91425" marB="91425" marR="91425" marL="91425"/>
                </a:tc>
                <a:tc>
                  <a:txBody>
                    <a:bodyPr/>
                    <a:lstStyle/>
                    <a:p>
                      <a:pPr indent="0" lvl="0" marL="0" rtl="0" algn="l">
                        <a:spcBef>
                          <a:spcPts val="0"/>
                        </a:spcBef>
                        <a:spcAft>
                          <a:spcPts val="0"/>
                        </a:spcAft>
                        <a:buNone/>
                      </a:pPr>
                      <a:r>
                        <a:rPr lang="zh-TW"/>
                        <a:t>靈活</a:t>
                      </a:r>
                      <a:endParaRPr/>
                    </a:p>
                  </a:txBody>
                  <a:tcPr marT="91425" marB="91425" marR="91425" marL="91425"/>
                </a:tc>
              </a:tr>
              <a:tr h="381000">
                <a:tc>
                  <a:txBody>
                    <a:bodyPr/>
                    <a:lstStyle/>
                    <a:p>
                      <a:pPr indent="0" lvl="0" marL="0" rtl="0" algn="l">
                        <a:spcBef>
                          <a:spcPts val="0"/>
                        </a:spcBef>
                        <a:spcAft>
                          <a:spcPts val="0"/>
                        </a:spcAft>
                        <a:buNone/>
                      </a:pPr>
                      <a:r>
                        <a:rPr lang="zh-TW">
                          <a:solidFill>
                            <a:srgbClr val="000000"/>
                          </a:solidFill>
                        </a:rPr>
                        <a:t>資料一致性</a:t>
                      </a:r>
                      <a:endParaRPr/>
                    </a:p>
                  </a:txBody>
                  <a:tcPr marT="91425" marB="91425" marR="91425" marL="91425"/>
                </a:tc>
                <a:tc>
                  <a:txBody>
                    <a:bodyPr/>
                    <a:lstStyle/>
                    <a:p>
                      <a:pPr indent="0" lvl="0" marL="0" rtl="0" algn="l">
                        <a:spcBef>
                          <a:spcPts val="0"/>
                        </a:spcBef>
                        <a:spcAft>
                          <a:spcPts val="0"/>
                        </a:spcAft>
                        <a:buNone/>
                      </a:pPr>
                      <a:r>
                        <a:rPr lang="zh-TW">
                          <a:solidFill>
                            <a:srgbClr val="000000"/>
                          </a:solidFill>
                        </a:rPr>
                        <a:t>非結構化資料</a:t>
                      </a:r>
                      <a:endParaRPr/>
                    </a:p>
                  </a:txBody>
                  <a:tcPr marT="91425" marB="91425" marR="91425" marL="91425"/>
                </a:tc>
              </a:tr>
              <a:tr h="381000">
                <a:tc>
                  <a:txBody>
                    <a:bodyPr/>
                    <a:lstStyle/>
                    <a:p>
                      <a:pPr indent="0" lvl="0" marL="0" rtl="0" algn="l">
                        <a:spcBef>
                          <a:spcPts val="0"/>
                        </a:spcBef>
                        <a:spcAft>
                          <a:spcPts val="0"/>
                        </a:spcAft>
                        <a:buNone/>
                      </a:pPr>
                      <a:r>
                        <a:rPr lang="zh-TW">
                          <a:solidFill>
                            <a:srgbClr val="000000"/>
                          </a:solidFill>
                        </a:rPr>
                        <a:t>複雜查詢、多表連結性能優</a:t>
                      </a:r>
                      <a:endParaRPr/>
                    </a:p>
                  </a:txBody>
                  <a:tcPr marT="91425" marB="91425" marR="91425" marL="91425"/>
                </a:tc>
                <a:tc>
                  <a:txBody>
                    <a:bodyPr/>
                    <a:lstStyle/>
                    <a:p>
                      <a:pPr indent="0" lvl="0" marL="0" rtl="0" algn="l">
                        <a:spcBef>
                          <a:spcPts val="0"/>
                        </a:spcBef>
                        <a:spcAft>
                          <a:spcPts val="0"/>
                        </a:spcAft>
                        <a:buNone/>
                      </a:pPr>
                      <a:r>
                        <a:rPr lang="zh-TW">
                          <a:solidFill>
                            <a:srgbClr val="000000"/>
                          </a:solidFill>
                        </a:rPr>
                        <a:t>快速開發表現更佳</a:t>
                      </a:r>
                      <a:endParaRPr/>
                    </a:p>
                  </a:txBody>
                  <a:tcPr marT="91425" marB="91425" marR="91425" marL="91425"/>
                </a:tc>
              </a:tr>
              <a:tr h="381000">
                <a:tc>
                  <a:txBody>
                    <a:bodyPr/>
                    <a:lstStyle/>
                    <a:p>
                      <a:pPr indent="0" lvl="0" marL="0" rtl="0" algn="l">
                        <a:spcBef>
                          <a:spcPts val="0"/>
                        </a:spcBef>
                        <a:spcAft>
                          <a:spcPts val="0"/>
                        </a:spcAft>
                        <a:buNone/>
                      </a:pPr>
                      <a:r>
                        <a:rPr lang="zh-TW"/>
                        <a:t>適合財務系統、電子商務網站</a:t>
                      </a:r>
                      <a:endParaRPr/>
                    </a:p>
                  </a:txBody>
                  <a:tcPr marT="91425" marB="91425" marR="91425" marL="91425"/>
                </a:tc>
                <a:tc>
                  <a:txBody>
                    <a:bodyPr/>
                    <a:lstStyle/>
                    <a:p>
                      <a:pPr indent="0" lvl="0" marL="0" rtl="0" algn="l">
                        <a:spcBef>
                          <a:spcPts val="0"/>
                        </a:spcBef>
                        <a:spcAft>
                          <a:spcPts val="0"/>
                        </a:spcAft>
                        <a:buNone/>
                      </a:pPr>
                      <a:r>
                        <a:rPr lang="zh-TW"/>
                        <a:t>適合大數據和即時分析</a:t>
                      </a:r>
                      <a:endParaRPr/>
                    </a:p>
                  </a:txBody>
                  <a:tcPr marT="91425" marB="91425" marR="91425" marL="91425"/>
                </a:tc>
              </a:tr>
            </a:tbl>
          </a:graphicData>
        </a:graphic>
      </p:graphicFrame>
      <p:sp>
        <p:nvSpPr>
          <p:cNvPr id="656" name="Google Shape;656;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657" name="Google Shape;657;p53"/>
          <p:cNvPicPr preferRelativeResize="0"/>
          <p:nvPr/>
        </p:nvPicPr>
        <p:blipFill>
          <a:blip r:embed="rId4">
            <a:alphaModFix/>
          </a:blip>
          <a:stretch>
            <a:fillRect/>
          </a:stretch>
        </p:blipFill>
        <p:spPr>
          <a:xfrm>
            <a:off x="8133114" y="87993"/>
            <a:ext cx="803471" cy="803491"/>
          </a:xfrm>
          <a:prstGeom prst="rect">
            <a:avLst/>
          </a:prstGeom>
          <a:noFill/>
          <a:ln>
            <a:noFill/>
          </a:ln>
        </p:spPr>
      </p:pic>
      <p:sp>
        <p:nvSpPr>
          <p:cNvPr id="658" name="Google Shape;658;p53"/>
          <p:cNvSpPr txBox="1"/>
          <p:nvPr/>
        </p:nvSpPr>
        <p:spPr>
          <a:xfrm>
            <a:off x="8048625" y="915521"/>
            <a:ext cx="972600" cy="27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zh-TW" sz="900">
                <a:solidFill>
                  <a:schemeClr val="dk2"/>
                </a:solidFill>
              </a:rPr>
              <a:t>張育昇</a:t>
            </a:r>
            <a:endParaRPr sz="900">
              <a:solidFill>
                <a:schemeClr val="dk2"/>
              </a:solidFill>
            </a:endParaRPr>
          </a:p>
        </p:txBody>
      </p:sp>
      <p:pic>
        <p:nvPicPr>
          <p:cNvPr id="659" name="Google Shape;659;p53"/>
          <p:cNvPicPr preferRelativeResize="0"/>
          <p:nvPr/>
        </p:nvPicPr>
        <p:blipFill>
          <a:blip r:embed="rId5">
            <a:alphaModFix/>
          </a:blip>
          <a:stretch>
            <a:fillRect/>
          </a:stretch>
        </p:blipFill>
        <p:spPr>
          <a:xfrm>
            <a:off x="-24376" y="4562043"/>
            <a:ext cx="8839200" cy="781050"/>
          </a:xfrm>
          <a:prstGeom prst="rect">
            <a:avLst/>
          </a:prstGeom>
          <a:noFill/>
          <a:ln>
            <a:noFill/>
          </a:ln>
        </p:spPr>
      </p:pic>
      <p:graphicFrame>
        <p:nvGraphicFramePr>
          <p:cNvPr id="660" name="Google Shape;660;p53"/>
          <p:cNvGraphicFramePr/>
          <p:nvPr/>
        </p:nvGraphicFramePr>
        <p:xfrm>
          <a:off x="952500" y="963125"/>
          <a:ext cx="3000000" cy="3000000"/>
        </p:xfrm>
        <a:graphic>
          <a:graphicData uri="http://schemas.openxmlformats.org/drawingml/2006/table">
            <a:tbl>
              <a:tblPr>
                <a:noFill/>
                <a:tableStyleId>{677B23D7-9F93-4C9C-B63D-D01BD72BC635}</a:tableStyleId>
              </a:tblPr>
              <a:tblGrid>
                <a:gridCol w="3619500"/>
                <a:gridCol w="3619500"/>
              </a:tblGrid>
              <a:tr h="381000">
                <a:tc>
                  <a:txBody>
                    <a:bodyPr/>
                    <a:lstStyle/>
                    <a:p>
                      <a:pPr indent="0" lvl="0" marL="0" rtl="0" algn="ctr">
                        <a:spcBef>
                          <a:spcPts val="0"/>
                        </a:spcBef>
                        <a:spcAft>
                          <a:spcPts val="0"/>
                        </a:spcAft>
                        <a:buNone/>
                      </a:pPr>
                      <a:r>
                        <a:rPr b="1" lang="zh-TW">
                          <a:solidFill>
                            <a:srgbClr val="FBFBFB"/>
                          </a:solidFill>
                        </a:rPr>
                        <a:t>MySQL</a:t>
                      </a:r>
                      <a:endParaRPr b="1">
                        <a:solidFill>
                          <a:srgbClr val="FBFBFB"/>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7F7F7F"/>
                    </a:solidFill>
                  </a:tcPr>
                </a:tc>
                <a:tc>
                  <a:txBody>
                    <a:bodyPr/>
                    <a:lstStyle/>
                    <a:p>
                      <a:pPr indent="0" lvl="0" marL="0" rtl="0" algn="ctr">
                        <a:spcBef>
                          <a:spcPts val="0"/>
                        </a:spcBef>
                        <a:spcAft>
                          <a:spcPts val="0"/>
                        </a:spcAft>
                        <a:buNone/>
                      </a:pPr>
                      <a:r>
                        <a:rPr b="1" lang="zh-TW">
                          <a:solidFill>
                            <a:srgbClr val="FBFBFB"/>
                          </a:solidFill>
                        </a:rPr>
                        <a:t>MongoDB</a:t>
                      </a:r>
                      <a:endParaRPr b="1">
                        <a:solidFill>
                          <a:srgbClr val="FBFBFB"/>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7F7F7F"/>
                    </a:solidFill>
                  </a:tcPr>
                </a:tc>
              </a:tr>
              <a:tr h="381000">
                <a:tc>
                  <a:txBody>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r>
            </a:tbl>
          </a:graphicData>
        </a:graphic>
      </p:graphicFrame>
      <p:pic>
        <p:nvPicPr>
          <p:cNvPr id="661" name="Google Shape;661;p53"/>
          <p:cNvPicPr preferRelativeResize="0"/>
          <p:nvPr/>
        </p:nvPicPr>
        <p:blipFill>
          <a:blip r:embed="rId6">
            <a:alphaModFix/>
          </a:blip>
          <a:stretch>
            <a:fillRect/>
          </a:stretch>
        </p:blipFill>
        <p:spPr>
          <a:xfrm>
            <a:off x="1252775" y="1485469"/>
            <a:ext cx="3022699" cy="2436068"/>
          </a:xfrm>
          <a:prstGeom prst="rect">
            <a:avLst/>
          </a:prstGeom>
          <a:noFill/>
          <a:ln>
            <a:noFill/>
          </a:ln>
        </p:spPr>
      </p:pic>
      <p:pic>
        <p:nvPicPr>
          <p:cNvPr id="662" name="Google Shape;662;p53"/>
          <p:cNvPicPr preferRelativeResize="0"/>
          <p:nvPr/>
        </p:nvPicPr>
        <p:blipFill>
          <a:blip r:embed="rId7">
            <a:alphaModFix/>
          </a:blip>
          <a:stretch>
            <a:fillRect/>
          </a:stretch>
        </p:blipFill>
        <p:spPr>
          <a:xfrm>
            <a:off x="4873875" y="1485475"/>
            <a:ext cx="3022700" cy="2436050"/>
          </a:xfrm>
          <a:prstGeom prst="rect">
            <a:avLst/>
          </a:prstGeom>
          <a:noFill/>
          <a:ln>
            <a:noFill/>
          </a:ln>
        </p:spPr>
      </p:pic>
      <p:pic>
        <p:nvPicPr>
          <p:cNvPr id="663" name="Google Shape;663;p53"/>
          <p:cNvPicPr preferRelativeResize="0"/>
          <p:nvPr/>
        </p:nvPicPr>
        <p:blipFill>
          <a:blip r:embed="rId8">
            <a:alphaModFix/>
          </a:blip>
          <a:stretch>
            <a:fillRect/>
          </a:stretch>
        </p:blipFill>
        <p:spPr>
          <a:xfrm rot="-1800011">
            <a:off x="4277164" y="3751213"/>
            <a:ext cx="685400" cy="6854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pic>
        <p:nvPicPr>
          <p:cNvPr id="668" name="Google Shape;668;p54"/>
          <p:cNvPicPr preferRelativeResize="0"/>
          <p:nvPr/>
        </p:nvPicPr>
        <p:blipFill>
          <a:blip r:embed="rId3">
            <a:alphaModFix/>
          </a:blip>
          <a:stretch>
            <a:fillRect/>
          </a:stretch>
        </p:blipFill>
        <p:spPr>
          <a:xfrm>
            <a:off x="0" y="0"/>
            <a:ext cx="9144000" cy="5143505"/>
          </a:xfrm>
          <a:prstGeom prst="rect">
            <a:avLst/>
          </a:prstGeom>
          <a:noFill/>
          <a:ln>
            <a:noFill/>
          </a:ln>
        </p:spPr>
      </p:pic>
      <p:sp>
        <p:nvSpPr>
          <p:cNvPr id="669" name="Google Shape;669;p54"/>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試驗</a:t>
            </a:r>
            <a:endParaRPr b="1" sz="2400">
              <a:solidFill>
                <a:srgbClr val="000000"/>
              </a:solidFill>
            </a:endParaRPr>
          </a:p>
        </p:txBody>
      </p:sp>
      <p:sp>
        <p:nvSpPr>
          <p:cNvPr id="670" name="Google Shape;670;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671" name="Google Shape;671;p54"/>
          <p:cNvPicPr preferRelativeResize="0"/>
          <p:nvPr/>
        </p:nvPicPr>
        <p:blipFill>
          <a:blip r:embed="rId4">
            <a:alphaModFix/>
          </a:blip>
          <a:stretch>
            <a:fillRect/>
          </a:stretch>
        </p:blipFill>
        <p:spPr>
          <a:xfrm>
            <a:off x="8133114" y="87993"/>
            <a:ext cx="803471" cy="803491"/>
          </a:xfrm>
          <a:prstGeom prst="rect">
            <a:avLst/>
          </a:prstGeom>
          <a:noFill/>
          <a:ln>
            <a:noFill/>
          </a:ln>
        </p:spPr>
      </p:pic>
      <p:sp>
        <p:nvSpPr>
          <p:cNvPr id="672" name="Google Shape;672;p54"/>
          <p:cNvSpPr txBox="1"/>
          <p:nvPr/>
        </p:nvSpPr>
        <p:spPr>
          <a:xfrm>
            <a:off x="8048625" y="915521"/>
            <a:ext cx="972600" cy="27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zh-TW" sz="900">
                <a:solidFill>
                  <a:schemeClr val="dk2"/>
                </a:solidFill>
              </a:rPr>
              <a:t>張育昇</a:t>
            </a:r>
            <a:endParaRPr sz="900">
              <a:solidFill>
                <a:schemeClr val="dk2"/>
              </a:solidFill>
            </a:endParaRPr>
          </a:p>
        </p:txBody>
      </p:sp>
      <p:graphicFrame>
        <p:nvGraphicFramePr>
          <p:cNvPr id="673" name="Google Shape;673;p54"/>
          <p:cNvGraphicFramePr/>
          <p:nvPr/>
        </p:nvGraphicFramePr>
        <p:xfrm>
          <a:off x="1316763" y="1340000"/>
          <a:ext cx="3000000" cy="3000000"/>
        </p:xfrm>
        <a:graphic>
          <a:graphicData uri="http://schemas.openxmlformats.org/drawingml/2006/table">
            <a:tbl>
              <a:tblPr>
                <a:noFill/>
                <a:tableStyleId>{677B23D7-9F93-4C9C-B63D-D01BD72BC635}</a:tableStyleId>
              </a:tblPr>
              <a:tblGrid>
                <a:gridCol w="2170150"/>
                <a:gridCol w="2170150"/>
                <a:gridCol w="2170150"/>
              </a:tblGrid>
              <a:tr h="478850">
                <a:tc>
                  <a:txBody>
                    <a:bodyPr/>
                    <a:lstStyle/>
                    <a:p>
                      <a:pPr indent="0" lvl="0" marL="0" rtl="0" algn="ctr">
                        <a:spcBef>
                          <a:spcPts val="0"/>
                        </a:spcBef>
                        <a:spcAft>
                          <a:spcPts val="0"/>
                        </a:spcAft>
                        <a:buNone/>
                      </a:pPr>
                      <a:r>
                        <a:rPr b="1" lang="zh-TW">
                          <a:solidFill>
                            <a:schemeClr val="lt1"/>
                          </a:solidFill>
                        </a:rPr>
                        <a:t>測試項目</a:t>
                      </a:r>
                      <a:endParaRPr b="1">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9E9E9E"/>
                    </a:solidFill>
                  </a:tcPr>
                </a:tc>
                <a:tc>
                  <a:txBody>
                    <a:bodyPr/>
                    <a:lstStyle/>
                    <a:p>
                      <a:pPr indent="0" lvl="0" marL="0" rtl="0" algn="ctr">
                        <a:spcBef>
                          <a:spcPts val="0"/>
                        </a:spcBef>
                        <a:spcAft>
                          <a:spcPts val="0"/>
                        </a:spcAft>
                        <a:buNone/>
                      </a:pPr>
                      <a:r>
                        <a:rPr b="1" lang="zh-TW">
                          <a:solidFill>
                            <a:schemeClr val="lt1"/>
                          </a:solidFill>
                        </a:rPr>
                        <a:t>全</a:t>
                      </a:r>
                      <a:r>
                        <a:rPr b="1" lang="zh-TW">
                          <a:solidFill>
                            <a:schemeClr val="lt1"/>
                          </a:solidFill>
                        </a:rPr>
                        <a:t>MySQL</a:t>
                      </a:r>
                      <a:endParaRPr b="1">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9E9E9E"/>
                    </a:solidFill>
                  </a:tcPr>
                </a:tc>
                <a:tc>
                  <a:txBody>
                    <a:bodyPr/>
                    <a:lstStyle/>
                    <a:p>
                      <a:pPr indent="0" lvl="0" marL="0" rtl="0" algn="ctr">
                        <a:spcBef>
                          <a:spcPts val="0"/>
                        </a:spcBef>
                        <a:spcAft>
                          <a:spcPts val="0"/>
                        </a:spcAft>
                        <a:buNone/>
                      </a:pPr>
                      <a:r>
                        <a:rPr b="1" lang="zh-TW">
                          <a:solidFill>
                            <a:schemeClr val="lt1"/>
                          </a:solidFill>
                        </a:rPr>
                        <a:t>MySQL+</a:t>
                      </a:r>
                      <a:r>
                        <a:rPr b="1" lang="zh-TW">
                          <a:solidFill>
                            <a:schemeClr val="lt1"/>
                          </a:solidFill>
                        </a:rPr>
                        <a:t>MongoDB</a:t>
                      </a:r>
                      <a:endParaRPr b="1">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9E9E9E"/>
                    </a:solidFill>
                  </a:tcPr>
                </a:tc>
              </a:tr>
              <a:tr h="478850">
                <a:tc>
                  <a:txBody>
                    <a:bodyPr/>
                    <a:lstStyle/>
                    <a:p>
                      <a:pPr indent="0" lvl="0" marL="0" rtl="0" algn="ctr">
                        <a:spcBef>
                          <a:spcPts val="0"/>
                        </a:spcBef>
                        <a:spcAft>
                          <a:spcPts val="0"/>
                        </a:spcAft>
                        <a:buNone/>
                      </a:pPr>
                      <a:r>
                        <a:rPr b="1" lang="zh-TW">
                          <a:solidFill>
                            <a:schemeClr val="dk1"/>
                          </a:solidFill>
                        </a:rPr>
                        <a:t>平均查詢時間</a:t>
                      </a:r>
                      <a:endParaRPr b="1">
                        <a:solidFill>
                          <a:schemeClr val="dk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c>
                  <a:txBody>
                    <a:bodyPr/>
                    <a:lstStyle/>
                    <a:p>
                      <a:pPr indent="0" lvl="0" marL="0" rtl="0" algn="ctr">
                        <a:spcBef>
                          <a:spcPts val="0"/>
                        </a:spcBef>
                        <a:spcAft>
                          <a:spcPts val="0"/>
                        </a:spcAft>
                        <a:buNone/>
                      </a:pPr>
                      <a:r>
                        <a:rPr b="1" lang="zh-TW">
                          <a:solidFill>
                            <a:schemeClr val="dk1"/>
                          </a:solidFill>
                        </a:rPr>
                        <a:t>350ms</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c>
                  <a:txBody>
                    <a:bodyPr/>
                    <a:lstStyle/>
                    <a:p>
                      <a:pPr indent="0" lvl="0" marL="0" rtl="0" algn="ctr">
                        <a:spcBef>
                          <a:spcPts val="0"/>
                        </a:spcBef>
                        <a:spcAft>
                          <a:spcPts val="0"/>
                        </a:spcAft>
                        <a:buNone/>
                      </a:pPr>
                      <a:r>
                        <a:rPr b="1" lang="zh-TW">
                          <a:solidFill>
                            <a:schemeClr val="dk1"/>
                          </a:solidFill>
                        </a:rPr>
                        <a:t>120ms(提升 65%)</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r>
              <a:tr h="478850">
                <a:tc>
                  <a:txBody>
                    <a:bodyPr/>
                    <a:lstStyle/>
                    <a:p>
                      <a:pPr indent="0" lvl="0" marL="0" rtl="0" algn="ctr">
                        <a:spcBef>
                          <a:spcPts val="0"/>
                        </a:spcBef>
                        <a:spcAft>
                          <a:spcPts val="0"/>
                        </a:spcAft>
                        <a:buNone/>
                      </a:pPr>
                      <a:r>
                        <a:rPr b="1" lang="zh-TW"/>
                        <a:t>MySQL CPU</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c>
                  <a:txBody>
                    <a:bodyPr/>
                    <a:lstStyle/>
                    <a:p>
                      <a:pPr indent="0" lvl="0" marL="0" rtl="0" algn="ctr">
                        <a:spcBef>
                          <a:spcPts val="0"/>
                        </a:spcBef>
                        <a:spcAft>
                          <a:spcPts val="0"/>
                        </a:spcAft>
                        <a:buNone/>
                      </a:pPr>
                      <a:r>
                        <a:rPr b="1" lang="zh-TW"/>
                        <a:t>85%</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c>
                  <a:txBody>
                    <a:bodyPr/>
                    <a:lstStyle/>
                    <a:p>
                      <a:pPr indent="0" lvl="0" marL="0" rtl="0" algn="ctr">
                        <a:spcBef>
                          <a:spcPts val="0"/>
                        </a:spcBef>
                        <a:spcAft>
                          <a:spcPts val="0"/>
                        </a:spcAft>
                        <a:buNone/>
                      </a:pPr>
                      <a:r>
                        <a:rPr b="1" lang="zh-TW"/>
                        <a:t>45% (減少 47%)</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r>
              <a:tr h="478850">
                <a:tc>
                  <a:txBody>
                    <a:bodyPr/>
                    <a:lstStyle/>
                    <a:p>
                      <a:pPr indent="0" lvl="0" marL="0" rtl="0" algn="ctr">
                        <a:spcBef>
                          <a:spcPts val="0"/>
                        </a:spcBef>
                        <a:spcAft>
                          <a:spcPts val="0"/>
                        </a:spcAft>
                        <a:buNone/>
                      </a:pPr>
                      <a:r>
                        <a:rPr b="1" lang="zh-TW"/>
                        <a:t>每秒查詢量</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c>
                  <a:txBody>
                    <a:bodyPr/>
                    <a:lstStyle/>
                    <a:p>
                      <a:pPr indent="0" lvl="0" marL="0" rtl="0" algn="ctr">
                        <a:spcBef>
                          <a:spcPts val="0"/>
                        </a:spcBef>
                        <a:spcAft>
                          <a:spcPts val="0"/>
                        </a:spcAft>
                        <a:buNone/>
                      </a:pPr>
                      <a:r>
                        <a:rPr b="1" lang="zh-TW"/>
                        <a:t>180筆</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c>
                  <a:txBody>
                    <a:bodyPr/>
                    <a:lstStyle/>
                    <a:p>
                      <a:pPr indent="0" lvl="0" marL="0" rtl="0" algn="ctr">
                        <a:spcBef>
                          <a:spcPts val="0"/>
                        </a:spcBef>
                        <a:spcAft>
                          <a:spcPts val="0"/>
                        </a:spcAft>
                        <a:buNone/>
                      </a:pPr>
                      <a:r>
                        <a:rPr b="1" lang="zh-TW"/>
                        <a:t>500筆(提升 177%)</a:t>
                      </a:r>
                      <a:endParaRPr b="1"/>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F7F7F7"/>
                    </a:solidFill>
                  </a:tcPr>
                </a:tc>
              </a:tr>
            </a:tbl>
          </a:graphicData>
        </a:graphic>
      </p:graphicFrame>
      <p:sp>
        <p:nvSpPr>
          <p:cNvPr id="674" name="Google Shape;674;p54"/>
          <p:cNvSpPr txBox="1"/>
          <p:nvPr/>
        </p:nvSpPr>
        <p:spPr>
          <a:xfrm>
            <a:off x="3072012" y="3605300"/>
            <a:ext cx="3000000" cy="6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zh-TW" sz="2200">
                <a:solidFill>
                  <a:srgbClr val="FF9900"/>
                </a:solidFill>
              </a:rPr>
              <a:t>查尋效率提升65%</a:t>
            </a:r>
            <a:endParaRPr b="1" sz="2200">
              <a:solidFill>
                <a:srgbClr val="FF9900"/>
              </a:solidFill>
            </a:endParaRPr>
          </a:p>
        </p:txBody>
      </p:sp>
      <p:pic>
        <p:nvPicPr>
          <p:cNvPr id="675" name="Google Shape;675;p54"/>
          <p:cNvPicPr preferRelativeResize="0"/>
          <p:nvPr/>
        </p:nvPicPr>
        <p:blipFill>
          <a:blip r:embed="rId5">
            <a:alphaModFix/>
          </a:blip>
          <a:stretch>
            <a:fillRect/>
          </a:stretch>
        </p:blipFill>
        <p:spPr>
          <a:xfrm>
            <a:off x="5963250" y="3359201"/>
            <a:ext cx="1330667" cy="1347525"/>
          </a:xfrm>
          <a:prstGeom prst="rect">
            <a:avLst/>
          </a:prstGeom>
          <a:noFill/>
          <a:ln>
            <a:noFill/>
          </a:ln>
        </p:spPr>
      </p:pic>
      <p:pic>
        <p:nvPicPr>
          <p:cNvPr id="676" name="Google Shape;676;p54"/>
          <p:cNvPicPr preferRelativeResize="0"/>
          <p:nvPr/>
        </p:nvPicPr>
        <p:blipFill>
          <a:blip r:embed="rId6">
            <a:alphaModFix/>
          </a:blip>
          <a:stretch>
            <a:fillRect/>
          </a:stretch>
        </p:blipFill>
        <p:spPr>
          <a:xfrm>
            <a:off x="-24376" y="4562043"/>
            <a:ext cx="8839200" cy="7810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pic>
        <p:nvPicPr>
          <p:cNvPr id="681" name="Google Shape;681;p55"/>
          <p:cNvPicPr preferRelativeResize="0"/>
          <p:nvPr/>
        </p:nvPicPr>
        <p:blipFill>
          <a:blip r:embed="rId3">
            <a:alphaModFix/>
          </a:blip>
          <a:stretch>
            <a:fillRect/>
          </a:stretch>
        </p:blipFill>
        <p:spPr>
          <a:xfrm>
            <a:off x="0" y="0"/>
            <a:ext cx="9144000" cy="5143495"/>
          </a:xfrm>
          <a:prstGeom prst="rect">
            <a:avLst/>
          </a:prstGeom>
          <a:noFill/>
          <a:ln>
            <a:noFill/>
          </a:ln>
        </p:spPr>
      </p:pic>
      <p:sp>
        <p:nvSpPr>
          <p:cNvPr id="682" name="Google Shape;682;p55"/>
          <p:cNvSpPr txBox="1"/>
          <p:nvPr/>
        </p:nvSpPr>
        <p:spPr>
          <a:xfrm>
            <a:off x="1567450" y="2112600"/>
            <a:ext cx="1236900" cy="4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2500">
                <a:solidFill>
                  <a:srgbClr val="FFFFFF"/>
                </a:solidFill>
              </a:rPr>
              <a:t>PART5</a:t>
            </a:r>
            <a:endParaRPr sz="2500">
              <a:solidFill>
                <a:srgbClr val="FFFFFF"/>
              </a:solidFill>
            </a:endParaRPr>
          </a:p>
        </p:txBody>
      </p:sp>
      <p:sp>
        <p:nvSpPr>
          <p:cNvPr id="683" name="Google Shape;683;p55"/>
          <p:cNvSpPr txBox="1"/>
          <p:nvPr/>
        </p:nvSpPr>
        <p:spPr>
          <a:xfrm>
            <a:off x="2804350" y="1745100"/>
            <a:ext cx="4445400" cy="918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zh-TW" sz="4500">
                <a:latin typeface="DFKai-SB"/>
                <a:ea typeface="DFKai-SB"/>
                <a:cs typeface="DFKai-SB"/>
                <a:sym typeface="DFKai-SB"/>
              </a:rPr>
              <a:t>雲端部署</a:t>
            </a:r>
            <a:endParaRPr sz="4500">
              <a:solidFill>
                <a:srgbClr val="595959"/>
              </a:solidFill>
            </a:endParaRPr>
          </a:p>
        </p:txBody>
      </p:sp>
      <p:sp>
        <p:nvSpPr>
          <p:cNvPr id="684" name="Google Shape;684;p55"/>
          <p:cNvSpPr txBox="1"/>
          <p:nvPr/>
        </p:nvSpPr>
        <p:spPr>
          <a:xfrm>
            <a:off x="2804350" y="2663700"/>
            <a:ext cx="4445400" cy="19995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rgbClr val="3C6598"/>
              </a:buClr>
              <a:buSzPts val="1600"/>
              <a:buChar char="●"/>
            </a:pPr>
            <a:r>
              <a:rPr lang="zh-TW" sz="1600">
                <a:solidFill>
                  <a:srgbClr val="3C6598"/>
                </a:solidFill>
                <a:latin typeface="DFKai-SB"/>
                <a:ea typeface="DFKai-SB"/>
                <a:cs typeface="DFKai-SB"/>
                <a:sym typeface="DFKai-SB"/>
              </a:rPr>
              <a:t>雲端選擇</a:t>
            </a:r>
            <a:endParaRPr sz="1600">
              <a:solidFill>
                <a:srgbClr val="3C6598"/>
              </a:solidFill>
              <a:latin typeface="DFKai-SB"/>
              <a:ea typeface="DFKai-SB"/>
              <a:cs typeface="DFKai-SB"/>
              <a:sym typeface="DFKai-SB"/>
            </a:endParaRPr>
          </a:p>
          <a:p>
            <a:pPr indent="-330200" lvl="0" marL="457200" rtl="0" algn="l">
              <a:lnSpc>
                <a:spcPct val="15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系統架構圖</a:t>
            </a:r>
            <a:endParaRPr sz="1600">
              <a:solidFill>
                <a:srgbClr val="3C6598"/>
              </a:solidFill>
              <a:latin typeface="DFKai-SB"/>
              <a:ea typeface="DFKai-SB"/>
              <a:cs typeface="DFKai-SB"/>
              <a:sym typeface="DFKai-SB"/>
            </a:endParaRPr>
          </a:p>
        </p:txBody>
      </p:sp>
      <p:sp>
        <p:nvSpPr>
          <p:cNvPr id="685" name="Google Shape;685;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691" name="Google Shape;691;p56"/>
          <p:cNvPicPr preferRelativeResize="0"/>
          <p:nvPr/>
        </p:nvPicPr>
        <p:blipFill>
          <a:blip r:embed="rId3">
            <a:alphaModFix/>
          </a:blip>
          <a:stretch>
            <a:fillRect/>
          </a:stretch>
        </p:blipFill>
        <p:spPr>
          <a:xfrm>
            <a:off x="0" y="0"/>
            <a:ext cx="9144000" cy="5143505"/>
          </a:xfrm>
          <a:prstGeom prst="rect">
            <a:avLst/>
          </a:prstGeom>
          <a:noFill/>
          <a:ln>
            <a:noFill/>
          </a:ln>
        </p:spPr>
      </p:pic>
      <p:sp>
        <p:nvSpPr>
          <p:cNvPr id="692" name="Google Shape;692;p56"/>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服務比較</a:t>
            </a:r>
            <a:endParaRPr b="1" sz="2400"/>
          </a:p>
        </p:txBody>
      </p:sp>
      <p:sp>
        <p:nvSpPr>
          <p:cNvPr id="693" name="Google Shape;693;p56"/>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李沛諭</a:t>
            </a:r>
            <a:endParaRPr sz="900">
              <a:solidFill>
                <a:schemeClr val="dk1"/>
              </a:solidFill>
            </a:endParaRPr>
          </a:p>
        </p:txBody>
      </p:sp>
      <p:pic>
        <p:nvPicPr>
          <p:cNvPr id="694" name="Google Shape;694;p56"/>
          <p:cNvPicPr preferRelativeResize="0"/>
          <p:nvPr/>
        </p:nvPicPr>
        <p:blipFill rotWithShape="1">
          <a:blip r:embed="rId4">
            <a:alphaModFix/>
          </a:blip>
          <a:srcRect b="15160" l="-6650" r="-6650" t="0"/>
          <a:stretch/>
        </p:blipFill>
        <p:spPr>
          <a:xfrm>
            <a:off x="8251529" y="96674"/>
            <a:ext cx="716100" cy="740100"/>
          </a:xfrm>
          <a:prstGeom prst="ellipse">
            <a:avLst/>
          </a:prstGeom>
          <a:noFill/>
          <a:ln>
            <a:noFill/>
          </a:ln>
        </p:spPr>
      </p:pic>
      <p:pic>
        <p:nvPicPr>
          <p:cNvPr id="695" name="Google Shape;695;p56"/>
          <p:cNvPicPr preferRelativeResize="0"/>
          <p:nvPr/>
        </p:nvPicPr>
        <p:blipFill>
          <a:blip r:embed="rId5">
            <a:alphaModFix/>
          </a:blip>
          <a:stretch>
            <a:fillRect/>
          </a:stretch>
        </p:blipFill>
        <p:spPr>
          <a:xfrm>
            <a:off x="-14090" y="4553718"/>
            <a:ext cx="8839200" cy="781050"/>
          </a:xfrm>
          <a:prstGeom prst="rect">
            <a:avLst/>
          </a:prstGeom>
          <a:noFill/>
          <a:ln>
            <a:noFill/>
          </a:ln>
        </p:spPr>
      </p:pic>
      <p:pic>
        <p:nvPicPr>
          <p:cNvPr id="696" name="Google Shape;696;p56"/>
          <p:cNvPicPr preferRelativeResize="0"/>
          <p:nvPr/>
        </p:nvPicPr>
        <p:blipFill>
          <a:blip r:embed="rId6">
            <a:alphaModFix/>
          </a:blip>
          <a:stretch>
            <a:fillRect/>
          </a:stretch>
        </p:blipFill>
        <p:spPr>
          <a:xfrm>
            <a:off x="794350" y="701176"/>
            <a:ext cx="7222298" cy="3741125"/>
          </a:xfrm>
          <a:prstGeom prst="rect">
            <a:avLst/>
          </a:prstGeom>
          <a:noFill/>
          <a:ln>
            <a:noFill/>
          </a:ln>
        </p:spPr>
      </p:pic>
      <p:pic>
        <p:nvPicPr>
          <p:cNvPr id="697" name="Google Shape;697;p56"/>
          <p:cNvPicPr preferRelativeResize="0"/>
          <p:nvPr/>
        </p:nvPicPr>
        <p:blipFill>
          <a:blip r:embed="rId7">
            <a:alphaModFix/>
          </a:blip>
          <a:stretch>
            <a:fillRect/>
          </a:stretch>
        </p:blipFill>
        <p:spPr>
          <a:xfrm>
            <a:off x="1502200" y="2170125"/>
            <a:ext cx="643629" cy="5636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9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703" name="Google Shape;703;p57"/>
          <p:cNvPicPr preferRelativeResize="0"/>
          <p:nvPr/>
        </p:nvPicPr>
        <p:blipFill>
          <a:blip r:embed="rId3">
            <a:alphaModFix/>
          </a:blip>
          <a:stretch>
            <a:fillRect/>
          </a:stretch>
        </p:blipFill>
        <p:spPr>
          <a:xfrm>
            <a:off x="0" y="0"/>
            <a:ext cx="9144000" cy="5143505"/>
          </a:xfrm>
          <a:prstGeom prst="rect">
            <a:avLst/>
          </a:prstGeom>
          <a:noFill/>
          <a:ln>
            <a:noFill/>
          </a:ln>
        </p:spPr>
      </p:pic>
      <p:sp>
        <p:nvSpPr>
          <p:cNvPr id="704" name="Google Shape;704;p57"/>
          <p:cNvSpPr txBox="1"/>
          <p:nvPr/>
        </p:nvSpPr>
        <p:spPr>
          <a:xfrm>
            <a:off x="621850" y="2299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服務</a:t>
            </a:r>
            <a:r>
              <a:rPr b="1" lang="zh-TW" sz="2400"/>
              <a:t>比較</a:t>
            </a:r>
            <a:endParaRPr b="1" sz="2400"/>
          </a:p>
        </p:txBody>
      </p:sp>
      <p:sp>
        <p:nvSpPr>
          <p:cNvPr id="705" name="Google Shape;705;p57"/>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李沛諭</a:t>
            </a:r>
            <a:endParaRPr sz="900">
              <a:solidFill>
                <a:schemeClr val="dk1"/>
              </a:solidFill>
            </a:endParaRPr>
          </a:p>
        </p:txBody>
      </p:sp>
      <p:pic>
        <p:nvPicPr>
          <p:cNvPr id="706" name="Google Shape;706;p57"/>
          <p:cNvPicPr preferRelativeResize="0"/>
          <p:nvPr/>
        </p:nvPicPr>
        <p:blipFill rotWithShape="1">
          <a:blip r:embed="rId4">
            <a:alphaModFix/>
          </a:blip>
          <a:srcRect b="15160" l="-6650" r="-6650" t="0"/>
          <a:stretch/>
        </p:blipFill>
        <p:spPr>
          <a:xfrm>
            <a:off x="8251529" y="96674"/>
            <a:ext cx="716100" cy="740100"/>
          </a:xfrm>
          <a:prstGeom prst="ellipse">
            <a:avLst/>
          </a:prstGeom>
          <a:noFill/>
          <a:ln>
            <a:noFill/>
          </a:ln>
        </p:spPr>
      </p:pic>
      <p:pic>
        <p:nvPicPr>
          <p:cNvPr id="707" name="Google Shape;707;p57"/>
          <p:cNvPicPr preferRelativeResize="0"/>
          <p:nvPr/>
        </p:nvPicPr>
        <p:blipFill>
          <a:blip r:embed="rId5">
            <a:alphaModFix/>
          </a:blip>
          <a:stretch>
            <a:fillRect/>
          </a:stretch>
        </p:blipFill>
        <p:spPr>
          <a:xfrm>
            <a:off x="-14090" y="4579630"/>
            <a:ext cx="8839200" cy="781050"/>
          </a:xfrm>
          <a:prstGeom prst="rect">
            <a:avLst/>
          </a:prstGeom>
          <a:noFill/>
          <a:ln>
            <a:noFill/>
          </a:ln>
        </p:spPr>
      </p:pic>
      <p:pic>
        <p:nvPicPr>
          <p:cNvPr id="708" name="Google Shape;708;p57"/>
          <p:cNvPicPr preferRelativeResize="0"/>
          <p:nvPr/>
        </p:nvPicPr>
        <p:blipFill>
          <a:blip r:embed="rId6">
            <a:alphaModFix/>
          </a:blip>
          <a:stretch>
            <a:fillRect/>
          </a:stretch>
        </p:blipFill>
        <p:spPr>
          <a:xfrm>
            <a:off x="1048400" y="836775"/>
            <a:ext cx="6785689" cy="3630300"/>
          </a:xfrm>
          <a:prstGeom prst="rect">
            <a:avLst/>
          </a:prstGeom>
          <a:noFill/>
          <a:ln>
            <a:noFill/>
          </a:ln>
        </p:spPr>
      </p:pic>
      <p:pic>
        <p:nvPicPr>
          <p:cNvPr id="709" name="Google Shape;709;p57"/>
          <p:cNvPicPr preferRelativeResize="0"/>
          <p:nvPr/>
        </p:nvPicPr>
        <p:blipFill>
          <a:blip r:embed="rId7">
            <a:alphaModFix/>
          </a:blip>
          <a:stretch>
            <a:fillRect/>
          </a:stretch>
        </p:blipFill>
        <p:spPr>
          <a:xfrm>
            <a:off x="1678025" y="1212150"/>
            <a:ext cx="615225" cy="538800"/>
          </a:xfrm>
          <a:prstGeom prst="rect">
            <a:avLst/>
          </a:prstGeom>
          <a:noFill/>
          <a:ln>
            <a:noFill/>
          </a:ln>
        </p:spPr>
      </p:pic>
      <p:sp>
        <p:nvSpPr>
          <p:cNvPr id="710" name="Google Shape;710;p57"/>
          <p:cNvSpPr/>
          <p:nvPr/>
        </p:nvSpPr>
        <p:spPr>
          <a:xfrm>
            <a:off x="6744800" y="1605500"/>
            <a:ext cx="830100" cy="781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pic>
        <p:nvPicPr>
          <p:cNvPr id="715" name="Google Shape;715;p58"/>
          <p:cNvPicPr preferRelativeResize="0"/>
          <p:nvPr/>
        </p:nvPicPr>
        <p:blipFill>
          <a:blip r:embed="rId3">
            <a:alphaModFix/>
          </a:blip>
          <a:stretch>
            <a:fillRect/>
          </a:stretch>
        </p:blipFill>
        <p:spPr>
          <a:xfrm>
            <a:off x="0" y="0"/>
            <a:ext cx="9144000" cy="5143505"/>
          </a:xfrm>
          <a:prstGeom prst="rect">
            <a:avLst/>
          </a:prstGeom>
          <a:noFill/>
          <a:ln>
            <a:noFill/>
          </a:ln>
        </p:spPr>
      </p:pic>
      <p:sp>
        <p:nvSpPr>
          <p:cNvPr id="716" name="Google Shape;716;p58"/>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系統架構</a:t>
            </a:r>
            <a:endParaRPr b="1" sz="2400">
              <a:solidFill>
                <a:srgbClr val="000000"/>
              </a:solidFill>
            </a:endParaRPr>
          </a:p>
        </p:txBody>
      </p:sp>
      <p:sp>
        <p:nvSpPr>
          <p:cNvPr id="717" name="Google Shape;717;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718" name="Google Shape;718;p58"/>
          <p:cNvPicPr preferRelativeResize="0"/>
          <p:nvPr/>
        </p:nvPicPr>
        <p:blipFill rotWithShape="1">
          <a:blip r:embed="rId4">
            <a:alphaModFix/>
          </a:blip>
          <a:srcRect b="-6294" l="194" r="-8022" t="-2047"/>
          <a:stretch/>
        </p:blipFill>
        <p:spPr>
          <a:xfrm>
            <a:off x="60736" y="781450"/>
            <a:ext cx="9493290" cy="3877899"/>
          </a:xfrm>
          <a:prstGeom prst="rect">
            <a:avLst/>
          </a:prstGeom>
          <a:noFill/>
          <a:ln>
            <a:noFill/>
          </a:ln>
        </p:spPr>
      </p:pic>
      <p:sp>
        <p:nvSpPr>
          <p:cNvPr id="719" name="Google Shape;719;p58"/>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李沛諭</a:t>
            </a:r>
            <a:endParaRPr sz="900">
              <a:solidFill>
                <a:schemeClr val="dk1"/>
              </a:solidFill>
            </a:endParaRPr>
          </a:p>
        </p:txBody>
      </p:sp>
      <p:pic>
        <p:nvPicPr>
          <p:cNvPr id="720" name="Google Shape;720;p58"/>
          <p:cNvPicPr preferRelativeResize="0"/>
          <p:nvPr/>
        </p:nvPicPr>
        <p:blipFill rotWithShape="1">
          <a:blip r:embed="rId5">
            <a:alphaModFix/>
          </a:blip>
          <a:srcRect b="15160" l="-6650" r="-6650" t="0"/>
          <a:stretch/>
        </p:blipFill>
        <p:spPr>
          <a:xfrm>
            <a:off x="8251529" y="96674"/>
            <a:ext cx="716100" cy="740100"/>
          </a:xfrm>
          <a:prstGeom prst="ellipse">
            <a:avLst/>
          </a:prstGeom>
          <a:noFill/>
          <a:ln>
            <a:noFill/>
          </a:ln>
        </p:spPr>
      </p:pic>
      <p:pic>
        <p:nvPicPr>
          <p:cNvPr id="721" name="Google Shape;721;p58"/>
          <p:cNvPicPr preferRelativeResize="0"/>
          <p:nvPr/>
        </p:nvPicPr>
        <p:blipFill>
          <a:blip r:embed="rId6">
            <a:alphaModFix/>
          </a:blip>
          <a:stretch>
            <a:fillRect/>
          </a:stretch>
        </p:blipFill>
        <p:spPr>
          <a:xfrm>
            <a:off x="-14090" y="4553718"/>
            <a:ext cx="8839200" cy="78105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pic>
        <p:nvPicPr>
          <p:cNvPr id="726" name="Google Shape;726;p59"/>
          <p:cNvPicPr preferRelativeResize="0"/>
          <p:nvPr/>
        </p:nvPicPr>
        <p:blipFill>
          <a:blip r:embed="rId3">
            <a:alphaModFix/>
          </a:blip>
          <a:stretch>
            <a:fillRect/>
          </a:stretch>
        </p:blipFill>
        <p:spPr>
          <a:xfrm>
            <a:off x="0" y="0"/>
            <a:ext cx="9144000" cy="5143495"/>
          </a:xfrm>
          <a:prstGeom prst="rect">
            <a:avLst/>
          </a:prstGeom>
          <a:noFill/>
          <a:ln>
            <a:noFill/>
          </a:ln>
        </p:spPr>
      </p:pic>
      <p:sp>
        <p:nvSpPr>
          <p:cNvPr id="727" name="Google Shape;727;p59"/>
          <p:cNvSpPr txBox="1"/>
          <p:nvPr/>
        </p:nvSpPr>
        <p:spPr>
          <a:xfrm>
            <a:off x="1567450" y="2112600"/>
            <a:ext cx="1236900" cy="4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2500">
                <a:solidFill>
                  <a:srgbClr val="FFFFFF"/>
                </a:solidFill>
              </a:rPr>
              <a:t>PART6</a:t>
            </a:r>
            <a:endParaRPr sz="2500">
              <a:solidFill>
                <a:srgbClr val="FFFFFF"/>
              </a:solidFill>
            </a:endParaRPr>
          </a:p>
        </p:txBody>
      </p:sp>
      <p:sp>
        <p:nvSpPr>
          <p:cNvPr id="728" name="Google Shape;728;p59"/>
          <p:cNvSpPr txBox="1"/>
          <p:nvPr/>
        </p:nvSpPr>
        <p:spPr>
          <a:xfrm>
            <a:off x="2804350" y="1745100"/>
            <a:ext cx="4445400" cy="918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zh-TW" sz="4500">
                <a:latin typeface="DFKai-SB"/>
                <a:ea typeface="DFKai-SB"/>
                <a:cs typeface="DFKai-SB"/>
                <a:sym typeface="DFKai-SB"/>
              </a:rPr>
              <a:t>未來展望</a:t>
            </a:r>
            <a:endParaRPr sz="4500">
              <a:solidFill>
                <a:srgbClr val="595959"/>
              </a:solidFill>
            </a:endParaRPr>
          </a:p>
        </p:txBody>
      </p:sp>
      <p:sp>
        <p:nvSpPr>
          <p:cNvPr id="729" name="Google Shape;729;p59"/>
          <p:cNvSpPr txBox="1"/>
          <p:nvPr/>
        </p:nvSpPr>
        <p:spPr>
          <a:xfrm>
            <a:off x="2804350" y="2663700"/>
            <a:ext cx="4445400" cy="1999500"/>
          </a:xfrm>
          <a:prstGeom prst="rect">
            <a:avLst/>
          </a:prstGeom>
          <a:noFill/>
          <a:ln>
            <a:noFill/>
          </a:ln>
        </p:spPr>
        <p:txBody>
          <a:bodyPr anchorCtr="0" anchor="t" bIns="91425" lIns="91425" spcFirstLastPara="1" rIns="91425" wrap="square" tIns="91425">
            <a:noAutofit/>
          </a:bodyPr>
          <a:lstStyle/>
          <a:p>
            <a:pPr indent="-330200" lvl="0" marL="457200" rtl="0" algn="l">
              <a:lnSpc>
                <a:spcPct val="9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未來展望</a:t>
            </a:r>
            <a:endParaRPr sz="1600">
              <a:solidFill>
                <a:srgbClr val="3C6598"/>
              </a:solidFill>
              <a:latin typeface="DFKai-SB"/>
              <a:ea typeface="DFKai-SB"/>
              <a:cs typeface="DFKai-SB"/>
              <a:sym typeface="DFKai-SB"/>
            </a:endParaRPr>
          </a:p>
          <a:p>
            <a:pPr indent="-330200" lvl="0" marL="457200" rtl="0" algn="l">
              <a:lnSpc>
                <a:spcPct val="9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工作分配表</a:t>
            </a:r>
            <a:endParaRPr sz="1600">
              <a:solidFill>
                <a:srgbClr val="3C6598"/>
              </a:solidFill>
              <a:latin typeface="DFKai-SB"/>
              <a:ea typeface="DFKai-SB"/>
              <a:cs typeface="DFKai-SB"/>
              <a:sym typeface="DFKai-SB"/>
            </a:endParaRPr>
          </a:p>
        </p:txBody>
      </p:sp>
      <p:sp>
        <p:nvSpPr>
          <p:cNvPr id="730" name="Google Shape;730;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pic>
        <p:nvPicPr>
          <p:cNvPr id="735" name="Google Shape;735;p60"/>
          <p:cNvPicPr preferRelativeResize="0"/>
          <p:nvPr/>
        </p:nvPicPr>
        <p:blipFill>
          <a:blip r:embed="rId3">
            <a:alphaModFix/>
          </a:blip>
          <a:stretch>
            <a:fillRect/>
          </a:stretch>
        </p:blipFill>
        <p:spPr>
          <a:xfrm>
            <a:off x="-6200" y="0"/>
            <a:ext cx="9144000" cy="5143505"/>
          </a:xfrm>
          <a:prstGeom prst="rect">
            <a:avLst/>
          </a:prstGeom>
          <a:noFill/>
          <a:ln>
            <a:noFill/>
          </a:ln>
        </p:spPr>
      </p:pic>
      <p:sp>
        <p:nvSpPr>
          <p:cNvPr id="736" name="Google Shape;736;p60"/>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產業擴展</a:t>
            </a:r>
            <a:endParaRPr b="1" sz="2400">
              <a:solidFill>
                <a:srgbClr val="000000"/>
              </a:solidFill>
            </a:endParaRPr>
          </a:p>
        </p:txBody>
      </p:sp>
      <p:sp>
        <p:nvSpPr>
          <p:cNvPr id="737" name="Google Shape;737;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738" name="Google Shape;738;p60"/>
          <p:cNvSpPr txBox="1"/>
          <p:nvPr/>
        </p:nvSpPr>
        <p:spPr>
          <a:xfrm>
            <a:off x="621850" y="2571750"/>
            <a:ext cx="61782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預測準確度再提升</a:t>
            </a:r>
            <a:endParaRPr b="1" sz="2400"/>
          </a:p>
        </p:txBody>
      </p:sp>
      <p:pic>
        <p:nvPicPr>
          <p:cNvPr id="739" name="Google Shape;739;p60"/>
          <p:cNvPicPr preferRelativeResize="0"/>
          <p:nvPr/>
        </p:nvPicPr>
        <p:blipFill rotWithShape="1">
          <a:blip r:embed="rId3">
            <a:alphaModFix/>
          </a:blip>
          <a:srcRect b="79981" l="0" r="92558" t="0"/>
          <a:stretch/>
        </p:blipFill>
        <p:spPr>
          <a:xfrm>
            <a:off x="0" y="2326313"/>
            <a:ext cx="680424" cy="1029675"/>
          </a:xfrm>
          <a:prstGeom prst="rect">
            <a:avLst/>
          </a:prstGeom>
          <a:noFill/>
          <a:ln>
            <a:noFill/>
          </a:ln>
        </p:spPr>
      </p:pic>
      <p:sp>
        <p:nvSpPr>
          <p:cNvPr id="740" name="Google Shape;740;p60"/>
          <p:cNvSpPr txBox="1"/>
          <p:nvPr/>
        </p:nvSpPr>
        <p:spPr>
          <a:xfrm>
            <a:off x="851550" y="3262950"/>
            <a:ext cx="7759200" cy="954300"/>
          </a:xfrm>
          <a:prstGeom prst="rect">
            <a:avLst/>
          </a:prstGeom>
          <a:noFill/>
          <a:ln>
            <a:noFill/>
          </a:ln>
        </p:spPr>
        <p:txBody>
          <a:bodyPr anchorCtr="0" anchor="t" bIns="91425" lIns="91425" spcFirstLastPara="1" rIns="91425" wrap="square" tIns="91425">
            <a:spAutoFit/>
          </a:bodyPr>
          <a:lstStyle/>
          <a:p>
            <a:pPr indent="-355600" lvl="0" marL="457200" marR="0" rtl="0" algn="l">
              <a:lnSpc>
                <a:spcPct val="150000"/>
              </a:lnSpc>
              <a:spcBef>
                <a:spcPts val="1200"/>
              </a:spcBef>
              <a:spcAft>
                <a:spcPts val="0"/>
              </a:spcAft>
              <a:buClr>
                <a:schemeClr val="dk1"/>
              </a:buClr>
              <a:buSzPts val="2000"/>
              <a:buChar char="●"/>
            </a:pPr>
            <a:r>
              <a:rPr b="1" lang="zh-TW" sz="2000">
                <a:solidFill>
                  <a:schemeClr val="dk1"/>
                </a:solidFill>
              </a:rPr>
              <a:t>定期更新模型</a:t>
            </a:r>
            <a:endParaRPr b="1" sz="2000">
              <a:solidFill>
                <a:schemeClr val="dk1"/>
              </a:solidFill>
            </a:endParaRPr>
          </a:p>
          <a:p>
            <a:pPr indent="-355600" lvl="0" marL="457200" marR="0" rtl="0" algn="l">
              <a:lnSpc>
                <a:spcPct val="100000"/>
              </a:lnSpc>
              <a:spcBef>
                <a:spcPts val="0"/>
              </a:spcBef>
              <a:spcAft>
                <a:spcPts val="0"/>
              </a:spcAft>
              <a:buClr>
                <a:schemeClr val="dk1"/>
              </a:buClr>
              <a:buSzPts val="2000"/>
              <a:buChar char="●"/>
            </a:pPr>
            <a:r>
              <a:rPr b="1" lang="zh-TW" sz="2000">
                <a:solidFill>
                  <a:schemeClr val="dk1"/>
                </a:solidFill>
              </a:rPr>
              <a:t>加入外部變數（如市場指標、趨勢變數，提高模型的適應能力） </a:t>
            </a:r>
            <a:endParaRPr b="1" sz="2000">
              <a:solidFill>
                <a:schemeClr val="dk1"/>
              </a:solidFill>
            </a:endParaRPr>
          </a:p>
        </p:txBody>
      </p:sp>
      <p:pic>
        <p:nvPicPr>
          <p:cNvPr id="741" name="Google Shape;741;p60"/>
          <p:cNvPicPr preferRelativeResize="0"/>
          <p:nvPr/>
        </p:nvPicPr>
        <p:blipFill>
          <a:blip r:embed="rId4">
            <a:alphaModFix/>
          </a:blip>
          <a:stretch>
            <a:fillRect/>
          </a:stretch>
        </p:blipFill>
        <p:spPr>
          <a:xfrm>
            <a:off x="-37332" y="4524363"/>
            <a:ext cx="8839200" cy="771525"/>
          </a:xfrm>
          <a:prstGeom prst="rect">
            <a:avLst/>
          </a:prstGeom>
          <a:noFill/>
          <a:ln>
            <a:noFill/>
          </a:ln>
        </p:spPr>
      </p:pic>
      <p:sp>
        <p:nvSpPr>
          <p:cNvPr id="742" name="Google Shape;742;p60"/>
          <p:cNvSpPr txBox="1"/>
          <p:nvPr/>
        </p:nvSpPr>
        <p:spPr>
          <a:xfrm>
            <a:off x="851550" y="1075500"/>
            <a:ext cx="7759200" cy="954300"/>
          </a:xfrm>
          <a:prstGeom prst="rect">
            <a:avLst/>
          </a:prstGeom>
          <a:noFill/>
          <a:ln>
            <a:noFill/>
          </a:ln>
        </p:spPr>
        <p:txBody>
          <a:bodyPr anchorCtr="0" anchor="t" bIns="91425" lIns="91425" spcFirstLastPara="1" rIns="91425" wrap="square" tIns="91425">
            <a:spAutoFit/>
          </a:bodyPr>
          <a:lstStyle/>
          <a:p>
            <a:pPr indent="-355600" lvl="0" marL="457200" marR="0" rtl="0" algn="l">
              <a:lnSpc>
                <a:spcPct val="150000"/>
              </a:lnSpc>
              <a:spcBef>
                <a:spcPts val="1200"/>
              </a:spcBef>
              <a:spcAft>
                <a:spcPts val="0"/>
              </a:spcAft>
              <a:buClr>
                <a:schemeClr val="dk1"/>
              </a:buClr>
              <a:buSzPts val="2000"/>
              <a:buChar char="●"/>
            </a:pPr>
            <a:r>
              <a:rPr b="1" lang="zh-TW" sz="2000">
                <a:solidFill>
                  <a:schemeClr val="dk1"/>
                </a:solidFill>
              </a:rPr>
              <a:t>系統資料庫納入相同產業資訊，提供比對、分析服務</a:t>
            </a:r>
            <a:endParaRPr b="1" sz="2000">
              <a:solidFill>
                <a:schemeClr val="dk1"/>
              </a:solidFill>
            </a:endParaRPr>
          </a:p>
          <a:p>
            <a:pPr indent="-355600" lvl="0" marL="457200" marR="0" rtl="0" algn="l">
              <a:lnSpc>
                <a:spcPct val="100000"/>
              </a:lnSpc>
              <a:spcBef>
                <a:spcPts val="0"/>
              </a:spcBef>
              <a:spcAft>
                <a:spcPts val="0"/>
              </a:spcAft>
              <a:buClr>
                <a:schemeClr val="dk1"/>
              </a:buClr>
              <a:buSzPts val="2000"/>
              <a:buChar char="●"/>
            </a:pPr>
            <a:r>
              <a:rPr b="1" lang="zh-TW" sz="2000">
                <a:solidFill>
                  <a:schemeClr val="dk1"/>
                </a:solidFill>
              </a:rPr>
              <a:t>不同產業分析測試，提升系統泛化能力</a:t>
            </a:r>
            <a:endParaRPr b="1" sz="2000">
              <a:solidFill>
                <a:schemeClr val="dk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pic>
        <p:nvPicPr>
          <p:cNvPr id="747" name="Google Shape;747;p61"/>
          <p:cNvPicPr preferRelativeResize="0"/>
          <p:nvPr/>
        </p:nvPicPr>
        <p:blipFill>
          <a:blip r:embed="rId3">
            <a:alphaModFix/>
          </a:blip>
          <a:stretch>
            <a:fillRect/>
          </a:stretch>
        </p:blipFill>
        <p:spPr>
          <a:xfrm>
            <a:off x="-6200" y="0"/>
            <a:ext cx="9144000" cy="5143505"/>
          </a:xfrm>
          <a:prstGeom prst="rect">
            <a:avLst/>
          </a:prstGeom>
          <a:noFill/>
          <a:ln>
            <a:noFill/>
          </a:ln>
        </p:spPr>
      </p:pic>
      <p:sp>
        <p:nvSpPr>
          <p:cNvPr id="748" name="Google Shape;748;p61"/>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工作分配表</a:t>
            </a:r>
            <a:endParaRPr b="1" sz="2400">
              <a:solidFill>
                <a:srgbClr val="000000"/>
              </a:solidFill>
            </a:endParaRPr>
          </a:p>
        </p:txBody>
      </p:sp>
      <p:sp>
        <p:nvSpPr>
          <p:cNvPr id="749" name="Google Shape;749;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graphicFrame>
        <p:nvGraphicFramePr>
          <p:cNvPr id="750" name="Google Shape;750;p61"/>
          <p:cNvGraphicFramePr/>
          <p:nvPr/>
        </p:nvGraphicFramePr>
        <p:xfrm>
          <a:off x="377125" y="947550"/>
          <a:ext cx="3000000" cy="3000000"/>
        </p:xfrm>
        <a:graphic>
          <a:graphicData uri="http://schemas.openxmlformats.org/drawingml/2006/table">
            <a:tbl>
              <a:tblPr>
                <a:noFill/>
                <a:tableStyleId>{94CF5642-B6D1-4B5A-A12E-DF40B6C9B53B}</a:tableStyleId>
              </a:tblPr>
              <a:tblGrid>
                <a:gridCol w="1276350"/>
                <a:gridCol w="1016200"/>
                <a:gridCol w="1016200"/>
                <a:gridCol w="1016200"/>
                <a:gridCol w="1016200"/>
                <a:gridCol w="1016200"/>
                <a:gridCol w="1016200"/>
                <a:gridCol w="1016200"/>
              </a:tblGrid>
              <a:tr h="418775">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瑋倫 </a:t>
                      </a:r>
                      <a:endParaRPr/>
                    </a:p>
                    <a:p>
                      <a:pPr indent="0" lvl="0" marL="0" rtl="0" algn="ctr">
                        <a:spcBef>
                          <a:spcPts val="0"/>
                        </a:spcBef>
                        <a:spcAft>
                          <a:spcPts val="0"/>
                        </a:spcAft>
                        <a:buNone/>
                      </a:pPr>
                      <a:r>
                        <a:rPr lang="zh-TW"/>
                        <a:t>(組長)</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昱呈</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育昇</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沛諭</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孝濬</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威丞</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祥逸</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31400">
                <a:tc>
                  <a:txBody>
                    <a:bodyPr/>
                    <a:lstStyle/>
                    <a:p>
                      <a:pPr indent="0" lvl="0" marL="0" rtl="0" algn="ctr">
                        <a:spcBef>
                          <a:spcPts val="0"/>
                        </a:spcBef>
                        <a:spcAft>
                          <a:spcPts val="0"/>
                        </a:spcAft>
                        <a:buNone/>
                      </a:pPr>
                      <a:r>
                        <a:rPr lang="zh-TW"/>
                        <a:t>前端建置</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3525">
                <a:tc>
                  <a:txBody>
                    <a:bodyPr/>
                    <a:lstStyle/>
                    <a:p>
                      <a:pPr indent="0" lvl="0" marL="0" rtl="0" algn="ctr">
                        <a:spcBef>
                          <a:spcPts val="0"/>
                        </a:spcBef>
                        <a:spcAft>
                          <a:spcPts val="0"/>
                        </a:spcAft>
                        <a:buNone/>
                      </a:pPr>
                      <a:r>
                        <a:rPr lang="zh-TW"/>
                        <a:t>Flask建立/ </a:t>
                      </a:r>
                      <a:endParaRPr/>
                    </a:p>
                    <a:p>
                      <a:pPr indent="0" lvl="0" marL="0" rtl="0" algn="ctr">
                        <a:spcBef>
                          <a:spcPts val="0"/>
                        </a:spcBef>
                        <a:spcAft>
                          <a:spcPts val="0"/>
                        </a:spcAft>
                        <a:buNone/>
                      </a:pPr>
                      <a:r>
                        <a:rPr lang="zh-TW"/>
                        <a:t>數據處理串聯</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3525">
                <a:tc>
                  <a:txBody>
                    <a:bodyPr/>
                    <a:lstStyle/>
                    <a:p>
                      <a:pPr indent="0" lvl="0" marL="0" rtl="0" algn="ctr">
                        <a:spcBef>
                          <a:spcPts val="0"/>
                        </a:spcBef>
                        <a:spcAft>
                          <a:spcPts val="0"/>
                        </a:spcAft>
                        <a:buNone/>
                      </a:pPr>
                      <a:r>
                        <a:rPr lang="zh-TW"/>
                        <a:t>資料庫</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3525">
                <a:tc>
                  <a:txBody>
                    <a:bodyPr/>
                    <a:lstStyle/>
                    <a:p>
                      <a:pPr indent="0" lvl="0" marL="0" rtl="0" algn="ctr">
                        <a:spcBef>
                          <a:spcPts val="0"/>
                        </a:spcBef>
                        <a:spcAft>
                          <a:spcPts val="0"/>
                        </a:spcAft>
                        <a:buNone/>
                      </a:pPr>
                      <a:r>
                        <a:rPr lang="zh-TW"/>
                        <a:t>雲端建置</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3525">
                <a:tc>
                  <a:txBody>
                    <a:bodyPr/>
                    <a:lstStyle/>
                    <a:p>
                      <a:pPr indent="0" lvl="0" marL="0" rtl="0" algn="ctr">
                        <a:spcBef>
                          <a:spcPts val="0"/>
                        </a:spcBef>
                        <a:spcAft>
                          <a:spcPts val="0"/>
                        </a:spcAft>
                        <a:buNone/>
                      </a:pPr>
                      <a:r>
                        <a:rPr lang="zh-TW"/>
                        <a:t>LLM模型</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85225">
                <a:tc>
                  <a:txBody>
                    <a:bodyPr/>
                    <a:lstStyle/>
                    <a:p>
                      <a:pPr indent="0" lvl="0" marL="0" rtl="0" algn="ctr">
                        <a:spcBef>
                          <a:spcPts val="0"/>
                        </a:spcBef>
                        <a:spcAft>
                          <a:spcPts val="0"/>
                        </a:spcAft>
                        <a:buNone/>
                      </a:pPr>
                      <a:r>
                        <a:rPr lang="zh-TW"/>
                        <a:t>數據分析</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31400">
                <a:tc>
                  <a:txBody>
                    <a:bodyPr/>
                    <a:lstStyle/>
                    <a:p>
                      <a:pPr indent="0" lvl="0" marL="0" rtl="0" algn="ctr">
                        <a:spcBef>
                          <a:spcPts val="0"/>
                        </a:spcBef>
                        <a:spcAft>
                          <a:spcPts val="0"/>
                        </a:spcAft>
                        <a:buNone/>
                      </a:pPr>
                      <a:r>
                        <a:rPr lang="zh-TW"/>
                        <a:t>API建立/串聯</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zh-TW"/>
                        <a:t>✔️✔️</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17"/>
          <p:cNvPicPr preferRelativeResize="0"/>
          <p:nvPr/>
        </p:nvPicPr>
        <p:blipFill>
          <a:blip r:embed="rId3">
            <a:alphaModFix/>
          </a:blip>
          <a:stretch>
            <a:fillRect/>
          </a:stretch>
        </p:blipFill>
        <p:spPr>
          <a:xfrm>
            <a:off x="0" y="0"/>
            <a:ext cx="9144000" cy="5143505"/>
          </a:xfrm>
          <a:prstGeom prst="rect">
            <a:avLst/>
          </a:prstGeom>
          <a:noFill/>
          <a:ln>
            <a:noFill/>
          </a:ln>
        </p:spPr>
      </p:pic>
      <p:sp>
        <p:nvSpPr>
          <p:cNvPr id="115" name="Google Shape;115;p17"/>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發想動機</a:t>
            </a:r>
            <a:endParaRPr b="1" sz="2400">
              <a:solidFill>
                <a:srgbClr val="000000"/>
              </a:solidFill>
            </a:endParaRPr>
          </a:p>
        </p:txBody>
      </p:sp>
      <p:sp>
        <p:nvSpPr>
          <p:cNvPr id="116" name="Google Shape;116;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117" name="Google Shape;117;p17"/>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李沛諭</a:t>
            </a:r>
            <a:endParaRPr sz="900">
              <a:solidFill>
                <a:schemeClr val="dk1"/>
              </a:solidFill>
            </a:endParaRPr>
          </a:p>
        </p:txBody>
      </p:sp>
      <p:pic>
        <p:nvPicPr>
          <p:cNvPr id="118" name="Google Shape;118;p17"/>
          <p:cNvPicPr preferRelativeResize="0"/>
          <p:nvPr/>
        </p:nvPicPr>
        <p:blipFill rotWithShape="1">
          <a:blip r:embed="rId4">
            <a:alphaModFix/>
          </a:blip>
          <a:srcRect b="15160" l="-6650" r="-6650" t="0"/>
          <a:stretch/>
        </p:blipFill>
        <p:spPr>
          <a:xfrm>
            <a:off x="8251529" y="96674"/>
            <a:ext cx="716100" cy="740100"/>
          </a:xfrm>
          <a:prstGeom prst="ellipse">
            <a:avLst/>
          </a:prstGeom>
          <a:noFill/>
          <a:ln>
            <a:noFill/>
          </a:ln>
        </p:spPr>
      </p:pic>
      <p:pic>
        <p:nvPicPr>
          <p:cNvPr id="119" name="Google Shape;119;p17"/>
          <p:cNvPicPr preferRelativeResize="0"/>
          <p:nvPr/>
        </p:nvPicPr>
        <p:blipFill>
          <a:blip r:embed="rId5">
            <a:alphaModFix/>
          </a:blip>
          <a:stretch>
            <a:fillRect/>
          </a:stretch>
        </p:blipFill>
        <p:spPr>
          <a:xfrm>
            <a:off x="0" y="4543425"/>
            <a:ext cx="8839200" cy="781050"/>
          </a:xfrm>
          <a:prstGeom prst="rect">
            <a:avLst/>
          </a:prstGeom>
          <a:noFill/>
          <a:ln>
            <a:noFill/>
          </a:ln>
        </p:spPr>
      </p:pic>
      <p:pic>
        <p:nvPicPr>
          <p:cNvPr id="120" name="Google Shape;120;p17" title="copy_68ECB484-47A9-4BD0-A172-5C15A1047235.MOV">
            <a:hlinkClick r:id="rId6"/>
          </p:cNvPr>
          <p:cNvPicPr preferRelativeResize="0"/>
          <p:nvPr/>
        </p:nvPicPr>
        <p:blipFill>
          <a:blip r:embed="rId7">
            <a:alphaModFix/>
          </a:blip>
          <a:stretch>
            <a:fillRect/>
          </a:stretch>
        </p:blipFill>
        <p:spPr>
          <a:xfrm>
            <a:off x="1291950" y="726725"/>
            <a:ext cx="6560102" cy="36900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1000"/>
                                        <p:tgtEl>
                                          <p:spTgt spid="1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pic>
        <p:nvPicPr>
          <p:cNvPr id="755" name="Google Shape;755;p62"/>
          <p:cNvPicPr preferRelativeResize="0"/>
          <p:nvPr/>
        </p:nvPicPr>
        <p:blipFill>
          <a:blip r:embed="rId3">
            <a:alphaModFix/>
          </a:blip>
          <a:stretch>
            <a:fillRect/>
          </a:stretch>
        </p:blipFill>
        <p:spPr>
          <a:xfrm>
            <a:off x="0" y="0"/>
            <a:ext cx="9144000" cy="5143495"/>
          </a:xfrm>
          <a:prstGeom prst="rect">
            <a:avLst/>
          </a:prstGeom>
          <a:noFill/>
          <a:ln>
            <a:noFill/>
          </a:ln>
        </p:spPr>
      </p:pic>
      <p:sp>
        <p:nvSpPr>
          <p:cNvPr id="756" name="Google Shape;756;p62"/>
          <p:cNvSpPr txBox="1"/>
          <p:nvPr/>
        </p:nvSpPr>
        <p:spPr>
          <a:xfrm>
            <a:off x="3433000" y="1821300"/>
            <a:ext cx="4445400" cy="918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zh-TW" sz="4500">
                <a:latin typeface="Comic Sans MS"/>
                <a:ea typeface="Comic Sans MS"/>
                <a:cs typeface="Comic Sans MS"/>
                <a:sym typeface="Comic Sans MS"/>
              </a:rPr>
              <a:t>Thank you !!!</a:t>
            </a:r>
            <a:endParaRPr b="1" sz="4500">
              <a:solidFill>
                <a:srgbClr val="595959"/>
              </a:solidFill>
              <a:latin typeface="Comic Sans MS"/>
              <a:ea typeface="Comic Sans MS"/>
              <a:cs typeface="Comic Sans MS"/>
              <a:sym typeface="Comic Sans MS"/>
            </a:endParaRPr>
          </a:p>
        </p:txBody>
      </p:sp>
      <p:sp>
        <p:nvSpPr>
          <p:cNvPr id="757" name="Google Shape;757;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18"/>
          <p:cNvPicPr preferRelativeResize="0"/>
          <p:nvPr/>
        </p:nvPicPr>
        <p:blipFill>
          <a:blip r:embed="rId3">
            <a:alphaModFix/>
          </a:blip>
          <a:stretch>
            <a:fillRect/>
          </a:stretch>
        </p:blipFill>
        <p:spPr>
          <a:xfrm>
            <a:off x="0" y="0"/>
            <a:ext cx="9144000" cy="5143505"/>
          </a:xfrm>
          <a:prstGeom prst="rect">
            <a:avLst/>
          </a:prstGeom>
          <a:noFill/>
          <a:ln>
            <a:noFill/>
          </a:ln>
        </p:spPr>
      </p:pic>
      <p:sp>
        <p:nvSpPr>
          <p:cNvPr id="126" name="Google Shape;126;p18"/>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發想動機</a:t>
            </a:r>
            <a:endParaRPr b="1" sz="2400">
              <a:solidFill>
                <a:srgbClr val="000000"/>
              </a:solidFill>
            </a:endParaRPr>
          </a:p>
        </p:txBody>
      </p:sp>
      <p:sp>
        <p:nvSpPr>
          <p:cNvPr id="127" name="Google Shape;127;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128" name="Google Shape;128;p18"/>
          <p:cNvSpPr txBox="1"/>
          <p:nvPr/>
        </p:nvSpPr>
        <p:spPr>
          <a:xfrm>
            <a:off x="3474332" y="629038"/>
            <a:ext cx="2417100" cy="492600"/>
          </a:xfrm>
          <a:prstGeom prst="rect">
            <a:avLst/>
          </a:prstGeom>
          <a:solidFill>
            <a:schemeClr val="lt2"/>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72000" rtl="0" algn="l">
              <a:lnSpc>
                <a:spcPct val="115000"/>
              </a:lnSpc>
              <a:spcBef>
                <a:spcPts val="1200"/>
              </a:spcBef>
              <a:spcAft>
                <a:spcPts val="1200"/>
              </a:spcAft>
              <a:buNone/>
            </a:pPr>
            <a:r>
              <a:rPr b="1" lang="zh-TW" sz="2000">
                <a:solidFill>
                  <a:schemeClr val="dk1"/>
                </a:solidFill>
              </a:rPr>
              <a:t>公司財務分析</a:t>
            </a:r>
            <a:r>
              <a:rPr b="1" lang="zh-TW" sz="2000">
                <a:solidFill>
                  <a:srgbClr val="FF0000"/>
                </a:solidFill>
              </a:rPr>
              <a:t>痛</a:t>
            </a:r>
            <a:r>
              <a:rPr b="1" lang="zh-TW" sz="2000">
                <a:solidFill>
                  <a:srgbClr val="FF0000"/>
                </a:solidFill>
              </a:rPr>
              <a:t>點</a:t>
            </a:r>
            <a:endParaRPr sz="1600">
              <a:solidFill>
                <a:srgbClr val="FF0000"/>
              </a:solidFill>
            </a:endParaRPr>
          </a:p>
        </p:txBody>
      </p:sp>
      <p:sp>
        <p:nvSpPr>
          <p:cNvPr id="129" name="Google Shape;129;p18"/>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李沛諭</a:t>
            </a:r>
            <a:endParaRPr sz="900">
              <a:solidFill>
                <a:schemeClr val="dk1"/>
              </a:solidFill>
            </a:endParaRPr>
          </a:p>
        </p:txBody>
      </p:sp>
      <p:pic>
        <p:nvPicPr>
          <p:cNvPr id="130" name="Google Shape;130;p18"/>
          <p:cNvPicPr preferRelativeResize="0"/>
          <p:nvPr/>
        </p:nvPicPr>
        <p:blipFill rotWithShape="1">
          <a:blip r:embed="rId4">
            <a:alphaModFix/>
          </a:blip>
          <a:srcRect b="15160" l="-6650" r="-6650" t="0"/>
          <a:stretch/>
        </p:blipFill>
        <p:spPr>
          <a:xfrm>
            <a:off x="8251529" y="96674"/>
            <a:ext cx="716100" cy="740100"/>
          </a:xfrm>
          <a:prstGeom prst="ellipse">
            <a:avLst/>
          </a:prstGeom>
          <a:noFill/>
          <a:ln>
            <a:noFill/>
          </a:ln>
        </p:spPr>
      </p:pic>
      <p:pic>
        <p:nvPicPr>
          <p:cNvPr id="131" name="Google Shape;131;p18"/>
          <p:cNvPicPr preferRelativeResize="0"/>
          <p:nvPr/>
        </p:nvPicPr>
        <p:blipFill>
          <a:blip r:embed="rId5">
            <a:alphaModFix/>
          </a:blip>
          <a:stretch>
            <a:fillRect/>
          </a:stretch>
        </p:blipFill>
        <p:spPr>
          <a:xfrm>
            <a:off x="0" y="4550094"/>
            <a:ext cx="8839200" cy="781050"/>
          </a:xfrm>
          <a:prstGeom prst="rect">
            <a:avLst/>
          </a:prstGeom>
          <a:noFill/>
          <a:ln>
            <a:noFill/>
          </a:ln>
        </p:spPr>
      </p:pic>
      <p:pic>
        <p:nvPicPr>
          <p:cNvPr id="132" name="Google Shape;132;p18"/>
          <p:cNvPicPr preferRelativeResize="0"/>
          <p:nvPr/>
        </p:nvPicPr>
        <p:blipFill>
          <a:blip r:embed="rId6">
            <a:alphaModFix/>
          </a:blip>
          <a:stretch>
            <a:fillRect/>
          </a:stretch>
        </p:blipFill>
        <p:spPr>
          <a:xfrm>
            <a:off x="746825" y="1336738"/>
            <a:ext cx="7650327" cy="299828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19"/>
          <p:cNvPicPr preferRelativeResize="0"/>
          <p:nvPr/>
        </p:nvPicPr>
        <p:blipFill>
          <a:blip r:embed="rId3">
            <a:alphaModFix/>
          </a:blip>
          <a:stretch>
            <a:fillRect/>
          </a:stretch>
        </p:blipFill>
        <p:spPr>
          <a:xfrm>
            <a:off x="0" y="0"/>
            <a:ext cx="9144000" cy="5143505"/>
          </a:xfrm>
          <a:prstGeom prst="rect">
            <a:avLst/>
          </a:prstGeom>
          <a:noFill/>
          <a:ln>
            <a:noFill/>
          </a:ln>
        </p:spPr>
      </p:pic>
      <p:sp>
        <p:nvSpPr>
          <p:cNvPr id="138" name="Google Shape;138;p19"/>
          <p:cNvSpPr txBox="1"/>
          <p:nvPr/>
        </p:nvSpPr>
        <p:spPr>
          <a:xfrm>
            <a:off x="621850" y="306150"/>
            <a:ext cx="34686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專案目標</a:t>
            </a:r>
            <a:endParaRPr b="1" sz="2400">
              <a:solidFill>
                <a:srgbClr val="000000"/>
              </a:solidFill>
            </a:endParaRPr>
          </a:p>
        </p:txBody>
      </p:sp>
      <p:sp>
        <p:nvSpPr>
          <p:cNvPr id="139" name="Google Shape;139;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140" name="Google Shape;140;p19"/>
          <p:cNvSpPr txBox="1"/>
          <p:nvPr/>
        </p:nvSpPr>
        <p:spPr>
          <a:xfrm>
            <a:off x="621850" y="3490750"/>
            <a:ext cx="2144700" cy="538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zh-TW" sz="2400"/>
              <a:t>目標使用者</a:t>
            </a:r>
            <a:endParaRPr b="1" sz="2400">
              <a:solidFill>
                <a:srgbClr val="000000"/>
              </a:solidFill>
            </a:endParaRPr>
          </a:p>
        </p:txBody>
      </p:sp>
      <p:sp>
        <p:nvSpPr>
          <p:cNvPr id="141" name="Google Shape;141;p19"/>
          <p:cNvSpPr txBox="1"/>
          <p:nvPr/>
        </p:nvSpPr>
        <p:spPr>
          <a:xfrm>
            <a:off x="2993450" y="3482950"/>
            <a:ext cx="3468600" cy="11082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rPr b="1" lang="zh-TW" sz="2200"/>
              <a:t>內部-管理階層決策者</a:t>
            </a:r>
            <a:endParaRPr b="1" sz="2200"/>
          </a:p>
          <a:p>
            <a:pPr indent="0" lvl="0" marL="0" marR="0" rtl="0" algn="l">
              <a:lnSpc>
                <a:spcPct val="150000"/>
              </a:lnSpc>
              <a:spcBef>
                <a:spcPts val="0"/>
              </a:spcBef>
              <a:spcAft>
                <a:spcPts val="0"/>
              </a:spcAft>
              <a:buNone/>
            </a:pPr>
            <a:r>
              <a:rPr b="1" lang="zh-TW" sz="2200"/>
              <a:t>外部-公司投資人</a:t>
            </a:r>
            <a:endParaRPr b="1" sz="2200"/>
          </a:p>
        </p:txBody>
      </p:sp>
      <p:pic>
        <p:nvPicPr>
          <p:cNvPr id="142" name="Google Shape;142;p19"/>
          <p:cNvPicPr preferRelativeResize="0"/>
          <p:nvPr/>
        </p:nvPicPr>
        <p:blipFill rotWithShape="1">
          <a:blip r:embed="rId3">
            <a:alphaModFix/>
          </a:blip>
          <a:srcRect b="79981" l="0" r="92558" t="0"/>
          <a:stretch/>
        </p:blipFill>
        <p:spPr>
          <a:xfrm>
            <a:off x="-12" y="3217413"/>
            <a:ext cx="680424" cy="1029675"/>
          </a:xfrm>
          <a:prstGeom prst="rect">
            <a:avLst/>
          </a:prstGeom>
          <a:noFill/>
          <a:ln>
            <a:noFill/>
          </a:ln>
        </p:spPr>
      </p:pic>
      <p:pic>
        <p:nvPicPr>
          <p:cNvPr id="143" name="Google Shape;143;p19"/>
          <p:cNvPicPr preferRelativeResize="0"/>
          <p:nvPr/>
        </p:nvPicPr>
        <p:blipFill>
          <a:blip r:embed="rId4">
            <a:alphaModFix/>
          </a:blip>
          <a:stretch>
            <a:fillRect/>
          </a:stretch>
        </p:blipFill>
        <p:spPr>
          <a:xfrm flipH="1">
            <a:off x="7657025" y="3555025"/>
            <a:ext cx="1108201" cy="1108201"/>
          </a:xfrm>
          <a:prstGeom prst="rect">
            <a:avLst/>
          </a:prstGeom>
          <a:noFill/>
          <a:ln>
            <a:noFill/>
          </a:ln>
        </p:spPr>
      </p:pic>
      <p:sp>
        <p:nvSpPr>
          <p:cNvPr id="144" name="Google Shape;144;p19"/>
          <p:cNvSpPr txBox="1"/>
          <p:nvPr/>
        </p:nvSpPr>
        <p:spPr>
          <a:xfrm>
            <a:off x="8358725" y="781450"/>
            <a:ext cx="7161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900">
                <a:solidFill>
                  <a:schemeClr val="dk1"/>
                </a:solidFill>
              </a:rPr>
              <a:t>李沛諭</a:t>
            </a:r>
            <a:endParaRPr sz="900">
              <a:solidFill>
                <a:schemeClr val="dk1"/>
              </a:solidFill>
            </a:endParaRPr>
          </a:p>
        </p:txBody>
      </p:sp>
      <p:pic>
        <p:nvPicPr>
          <p:cNvPr id="145" name="Google Shape;145;p19"/>
          <p:cNvPicPr preferRelativeResize="0"/>
          <p:nvPr/>
        </p:nvPicPr>
        <p:blipFill rotWithShape="1">
          <a:blip r:embed="rId5">
            <a:alphaModFix/>
          </a:blip>
          <a:srcRect b="15160" l="-6650" r="-6650" t="0"/>
          <a:stretch/>
        </p:blipFill>
        <p:spPr>
          <a:xfrm>
            <a:off x="8251529" y="96674"/>
            <a:ext cx="716100" cy="740100"/>
          </a:xfrm>
          <a:prstGeom prst="ellipse">
            <a:avLst/>
          </a:prstGeom>
          <a:noFill/>
          <a:ln>
            <a:noFill/>
          </a:ln>
        </p:spPr>
      </p:pic>
      <p:pic>
        <p:nvPicPr>
          <p:cNvPr id="146" name="Google Shape;146;p19"/>
          <p:cNvPicPr preferRelativeResize="0"/>
          <p:nvPr/>
        </p:nvPicPr>
        <p:blipFill>
          <a:blip r:embed="rId6">
            <a:alphaModFix/>
          </a:blip>
          <a:stretch>
            <a:fillRect/>
          </a:stretch>
        </p:blipFill>
        <p:spPr>
          <a:xfrm>
            <a:off x="-14105" y="4555691"/>
            <a:ext cx="8839200" cy="781050"/>
          </a:xfrm>
          <a:prstGeom prst="rect">
            <a:avLst/>
          </a:prstGeom>
          <a:noFill/>
          <a:ln>
            <a:noFill/>
          </a:ln>
        </p:spPr>
      </p:pic>
      <p:pic>
        <p:nvPicPr>
          <p:cNvPr id="147" name="Google Shape;147;p19"/>
          <p:cNvPicPr preferRelativeResize="0"/>
          <p:nvPr/>
        </p:nvPicPr>
        <p:blipFill>
          <a:blip r:embed="rId7">
            <a:alphaModFix/>
          </a:blip>
          <a:stretch>
            <a:fillRect/>
          </a:stretch>
        </p:blipFill>
        <p:spPr>
          <a:xfrm>
            <a:off x="759800" y="844945"/>
            <a:ext cx="4832526" cy="2111326"/>
          </a:xfrm>
          <a:prstGeom prst="rect">
            <a:avLst/>
          </a:prstGeom>
          <a:noFill/>
          <a:ln>
            <a:noFill/>
          </a:ln>
        </p:spPr>
      </p:pic>
      <p:sp>
        <p:nvSpPr>
          <p:cNvPr id="148" name="Google Shape;148;p19"/>
          <p:cNvSpPr/>
          <p:nvPr/>
        </p:nvSpPr>
        <p:spPr>
          <a:xfrm>
            <a:off x="856788" y="1239800"/>
            <a:ext cx="1492800" cy="6219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Clr>
                <a:schemeClr val="dk1"/>
              </a:buClr>
              <a:buSzPts val="1100"/>
              <a:buFont typeface="Arial"/>
              <a:buNone/>
            </a:pPr>
            <a:r>
              <a:rPr b="1" lang="zh-TW" sz="2400">
                <a:solidFill>
                  <a:srgbClr val="FF0000"/>
                </a:solidFill>
              </a:rPr>
              <a:t>快速取得</a:t>
            </a:r>
            <a:endParaRPr/>
          </a:p>
        </p:txBody>
      </p:sp>
      <p:cxnSp>
        <p:nvCxnSpPr>
          <p:cNvPr id="149" name="Google Shape;149;p19"/>
          <p:cNvCxnSpPr/>
          <p:nvPr/>
        </p:nvCxnSpPr>
        <p:spPr>
          <a:xfrm>
            <a:off x="1372046" y="2511364"/>
            <a:ext cx="317700" cy="359100"/>
          </a:xfrm>
          <a:prstGeom prst="straightConnector1">
            <a:avLst/>
          </a:prstGeom>
          <a:noFill/>
          <a:ln cap="flat" cmpd="sng" w="114300">
            <a:solidFill>
              <a:srgbClr val="FF0000"/>
            </a:solidFill>
            <a:prstDash val="solid"/>
            <a:round/>
            <a:headEnd len="med" w="med" type="none"/>
            <a:tailEnd len="med" w="med" type="none"/>
          </a:ln>
        </p:spPr>
      </p:cxnSp>
      <p:cxnSp>
        <p:nvCxnSpPr>
          <p:cNvPr id="150" name="Google Shape;150;p19"/>
          <p:cNvCxnSpPr/>
          <p:nvPr/>
        </p:nvCxnSpPr>
        <p:spPr>
          <a:xfrm flipH="1">
            <a:off x="1310295" y="2476873"/>
            <a:ext cx="416100" cy="356400"/>
          </a:xfrm>
          <a:prstGeom prst="straightConnector1">
            <a:avLst/>
          </a:prstGeom>
          <a:noFill/>
          <a:ln cap="flat" cmpd="sng" w="114300">
            <a:solidFill>
              <a:srgbClr val="FF0000"/>
            </a:solidFill>
            <a:prstDash val="solid"/>
            <a:round/>
            <a:headEnd len="med" w="med" type="none"/>
            <a:tailEnd len="med" w="med" type="none"/>
          </a:ln>
        </p:spPr>
      </p:cxnSp>
      <p:cxnSp>
        <p:nvCxnSpPr>
          <p:cNvPr id="151" name="Google Shape;151;p19"/>
          <p:cNvCxnSpPr/>
          <p:nvPr/>
        </p:nvCxnSpPr>
        <p:spPr>
          <a:xfrm>
            <a:off x="2958408" y="2492776"/>
            <a:ext cx="317700" cy="359100"/>
          </a:xfrm>
          <a:prstGeom prst="straightConnector1">
            <a:avLst/>
          </a:prstGeom>
          <a:noFill/>
          <a:ln cap="flat" cmpd="sng" w="114300">
            <a:solidFill>
              <a:srgbClr val="FF0000"/>
            </a:solidFill>
            <a:prstDash val="solid"/>
            <a:round/>
            <a:headEnd len="med" w="med" type="none"/>
            <a:tailEnd len="med" w="med" type="none"/>
          </a:ln>
        </p:spPr>
      </p:cxnSp>
      <p:cxnSp>
        <p:nvCxnSpPr>
          <p:cNvPr id="152" name="Google Shape;152;p19"/>
          <p:cNvCxnSpPr/>
          <p:nvPr/>
        </p:nvCxnSpPr>
        <p:spPr>
          <a:xfrm flipH="1">
            <a:off x="2896657" y="2458286"/>
            <a:ext cx="416100" cy="356400"/>
          </a:xfrm>
          <a:prstGeom prst="straightConnector1">
            <a:avLst/>
          </a:prstGeom>
          <a:noFill/>
          <a:ln cap="flat" cmpd="sng" w="114300">
            <a:solidFill>
              <a:srgbClr val="FF0000"/>
            </a:solidFill>
            <a:prstDash val="solid"/>
            <a:round/>
            <a:headEnd len="med" w="med" type="none"/>
            <a:tailEnd len="med" w="med" type="none"/>
          </a:ln>
        </p:spPr>
      </p:cxnSp>
      <p:cxnSp>
        <p:nvCxnSpPr>
          <p:cNvPr id="153" name="Google Shape;153;p19"/>
          <p:cNvCxnSpPr/>
          <p:nvPr/>
        </p:nvCxnSpPr>
        <p:spPr>
          <a:xfrm>
            <a:off x="4581446" y="2492776"/>
            <a:ext cx="317700" cy="359100"/>
          </a:xfrm>
          <a:prstGeom prst="straightConnector1">
            <a:avLst/>
          </a:prstGeom>
          <a:noFill/>
          <a:ln cap="flat" cmpd="sng" w="114300">
            <a:solidFill>
              <a:srgbClr val="FF0000"/>
            </a:solidFill>
            <a:prstDash val="solid"/>
            <a:round/>
            <a:headEnd len="med" w="med" type="none"/>
            <a:tailEnd len="med" w="med" type="none"/>
          </a:ln>
        </p:spPr>
      </p:cxnSp>
      <p:cxnSp>
        <p:nvCxnSpPr>
          <p:cNvPr id="154" name="Google Shape;154;p19"/>
          <p:cNvCxnSpPr/>
          <p:nvPr/>
        </p:nvCxnSpPr>
        <p:spPr>
          <a:xfrm flipH="1">
            <a:off x="4519695" y="2458286"/>
            <a:ext cx="416100" cy="356400"/>
          </a:xfrm>
          <a:prstGeom prst="straightConnector1">
            <a:avLst/>
          </a:prstGeom>
          <a:noFill/>
          <a:ln cap="flat" cmpd="sng" w="114300">
            <a:solidFill>
              <a:srgbClr val="FF0000"/>
            </a:solidFill>
            <a:prstDash val="solid"/>
            <a:round/>
            <a:headEnd len="med" w="med" type="none"/>
            <a:tailEnd len="med" w="med" type="none"/>
          </a:ln>
        </p:spPr>
      </p:cxnSp>
      <p:sp>
        <p:nvSpPr>
          <p:cNvPr id="155" name="Google Shape;155;p19"/>
          <p:cNvSpPr/>
          <p:nvPr/>
        </p:nvSpPr>
        <p:spPr>
          <a:xfrm>
            <a:off x="2443150" y="1239800"/>
            <a:ext cx="1492800" cy="6219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zh-TW" sz="2400">
                <a:solidFill>
                  <a:srgbClr val="FF0000"/>
                </a:solidFill>
              </a:rPr>
              <a:t>可視化</a:t>
            </a:r>
            <a:endParaRPr/>
          </a:p>
        </p:txBody>
      </p:sp>
      <p:sp>
        <p:nvSpPr>
          <p:cNvPr id="156" name="Google Shape;156;p19"/>
          <p:cNvSpPr/>
          <p:nvPr/>
        </p:nvSpPr>
        <p:spPr>
          <a:xfrm>
            <a:off x="4002525" y="1249221"/>
            <a:ext cx="1492800" cy="6219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zh-TW" sz="2400">
                <a:solidFill>
                  <a:srgbClr val="FF0000"/>
                </a:solidFill>
              </a:rPr>
              <a:t>自動</a:t>
            </a:r>
            <a:r>
              <a:rPr b="1" lang="zh-TW" sz="2400">
                <a:solidFill>
                  <a:srgbClr val="FF0000"/>
                </a:solidFill>
              </a:rPr>
              <a:t>化</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0"/>
          <p:cNvPicPr preferRelativeResize="0"/>
          <p:nvPr/>
        </p:nvPicPr>
        <p:blipFill>
          <a:blip r:embed="rId3">
            <a:alphaModFix/>
          </a:blip>
          <a:stretch>
            <a:fillRect/>
          </a:stretch>
        </p:blipFill>
        <p:spPr>
          <a:xfrm>
            <a:off x="0" y="0"/>
            <a:ext cx="9144000" cy="5143505"/>
          </a:xfrm>
          <a:prstGeom prst="rect">
            <a:avLst/>
          </a:prstGeom>
          <a:noFill/>
          <a:ln>
            <a:noFill/>
          </a:ln>
        </p:spPr>
      </p:pic>
      <p:sp>
        <p:nvSpPr>
          <p:cNvPr id="162" name="Google Shape;162;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163" name="Google Shape;163;p20" title="0219_deom.mp4">
            <a:hlinkClick r:id="rId4"/>
          </p:cNvPr>
          <p:cNvPicPr preferRelativeResize="0"/>
          <p:nvPr/>
        </p:nvPicPr>
        <p:blipFill>
          <a:blip r:embed="rId5">
            <a:alphaModFix/>
          </a:blip>
          <a:stretch>
            <a:fillRect/>
          </a:stretch>
        </p:blipFill>
        <p:spPr>
          <a:xfrm>
            <a:off x="1140575" y="601187"/>
            <a:ext cx="7006450" cy="3941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1"/>
          <p:cNvPicPr preferRelativeResize="0"/>
          <p:nvPr/>
        </p:nvPicPr>
        <p:blipFill>
          <a:blip r:embed="rId3">
            <a:alphaModFix/>
          </a:blip>
          <a:stretch>
            <a:fillRect/>
          </a:stretch>
        </p:blipFill>
        <p:spPr>
          <a:xfrm>
            <a:off x="0" y="0"/>
            <a:ext cx="9144000" cy="5143495"/>
          </a:xfrm>
          <a:prstGeom prst="rect">
            <a:avLst/>
          </a:prstGeom>
          <a:noFill/>
          <a:ln>
            <a:noFill/>
          </a:ln>
        </p:spPr>
      </p:pic>
      <p:sp>
        <p:nvSpPr>
          <p:cNvPr id="169" name="Google Shape;169;p21"/>
          <p:cNvSpPr txBox="1"/>
          <p:nvPr/>
        </p:nvSpPr>
        <p:spPr>
          <a:xfrm>
            <a:off x="1567450" y="2112600"/>
            <a:ext cx="1236900" cy="4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2500">
                <a:solidFill>
                  <a:srgbClr val="FFFFFF"/>
                </a:solidFill>
              </a:rPr>
              <a:t>PART2</a:t>
            </a:r>
            <a:endParaRPr sz="2500">
              <a:solidFill>
                <a:srgbClr val="FFFFFF"/>
              </a:solidFill>
            </a:endParaRPr>
          </a:p>
        </p:txBody>
      </p:sp>
      <p:sp>
        <p:nvSpPr>
          <p:cNvPr id="170" name="Google Shape;170;p21"/>
          <p:cNvSpPr txBox="1"/>
          <p:nvPr/>
        </p:nvSpPr>
        <p:spPr>
          <a:xfrm>
            <a:off x="2804350" y="1516500"/>
            <a:ext cx="3794700" cy="700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zh-TW" sz="4500">
                <a:latin typeface="DFKai-SB"/>
                <a:ea typeface="DFKai-SB"/>
                <a:cs typeface="DFKai-SB"/>
                <a:sym typeface="DFKai-SB"/>
              </a:rPr>
              <a:t>網頁</a:t>
            </a:r>
            <a:r>
              <a:rPr lang="zh-TW" sz="4500">
                <a:latin typeface="DFKai-SB"/>
                <a:ea typeface="DFKai-SB"/>
                <a:cs typeface="DFKai-SB"/>
                <a:sym typeface="DFKai-SB"/>
              </a:rPr>
              <a:t>建置</a:t>
            </a:r>
            <a:endParaRPr sz="4500">
              <a:solidFill>
                <a:srgbClr val="595959"/>
              </a:solidFill>
              <a:latin typeface="DFKai-SB"/>
              <a:ea typeface="DFKai-SB"/>
              <a:cs typeface="DFKai-SB"/>
              <a:sym typeface="DFKai-SB"/>
            </a:endParaRPr>
          </a:p>
        </p:txBody>
      </p:sp>
      <p:sp>
        <p:nvSpPr>
          <p:cNvPr id="171" name="Google Shape;171;p21"/>
          <p:cNvSpPr txBox="1"/>
          <p:nvPr/>
        </p:nvSpPr>
        <p:spPr>
          <a:xfrm>
            <a:off x="2804350" y="2369100"/>
            <a:ext cx="4136100" cy="19389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UI規劃</a:t>
            </a:r>
            <a:endParaRPr sz="1600">
              <a:solidFill>
                <a:srgbClr val="3C6598"/>
              </a:solidFill>
              <a:latin typeface="DFKai-SB"/>
              <a:ea typeface="DFKai-SB"/>
              <a:cs typeface="DFKai-SB"/>
              <a:sym typeface="DFKai-SB"/>
            </a:endParaRPr>
          </a:p>
          <a:p>
            <a:pPr indent="-330200" lvl="0" marL="457200" rtl="0" algn="l">
              <a:lnSpc>
                <a:spcPct val="15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Typescript</a:t>
            </a:r>
            <a:endParaRPr sz="1600">
              <a:solidFill>
                <a:srgbClr val="3C6598"/>
              </a:solidFill>
              <a:latin typeface="DFKai-SB"/>
              <a:ea typeface="DFKai-SB"/>
              <a:cs typeface="DFKai-SB"/>
              <a:sym typeface="DFKai-SB"/>
            </a:endParaRPr>
          </a:p>
          <a:p>
            <a:pPr indent="-330200" lvl="0" marL="457200" rtl="0" algn="l">
              <a:lnSpc>
                <a:spcPct val="15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Typescript與 JavaScript 的差異</a:t>
            </a:r>
            <a:endParaRPr sz="1600">
              <a:solidFill>
                <a:srgbClr val="3C6598"/>
              </a:solidFill>
              <a:latin typeface="DFKai-SB"/>
              <a:ea typeface="DFKai-SB"/>
              <a:cs typeface="DFKai-SB"/>
              <a:sym typeface="DFKai-SB"/>
            </a:endParaRPr>
          </a:p>
          <a:p>
            <a:pPr indent="-330200" lvl="0" marL="457200" rtl="0" algn="l">
              <a:lnSpc>
                <a:spcPct val="15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echarts</a:t>
            </a:r>
            <a:endParaRPr sz="1600">
              <a:solidFill>
                <a:srgbClr val="3C6598"/>
              </a:solidFill>
              <a:latin typeface="DFKai-SB"/>
              <a:ea typeface="DFKai-SB"/>
              <a:cs typeface="DFKai-SB"/>
              <a:sym typeface="DFKai-SB"/>
            </a:endParaRPr>
          </a:p>
          <a:p>
            <a:pPr indent="-330200" lvl="0" marL="457200" rtl="0" algn="l">
              <a:lnSpc>
                <a:spcPct val="150000"/>
              </a:lnSpc>
              <a:spcBef>
                <a:spcPts val="0"/>
              </a:spcBef>
              <a:spcAft>
                <a:spcPts val="0"/>
              </a:spcAft>
              <a:buClr>
                <a:srgbClr val="3C6598"/>
              </a:buClr>
              <a:buSzPts val="1600"/>
              <a:buFont typeface="DFKai-SB"/>
              <a:buChar char="●"/>
            </a:pPr>
            <a:r>
              <a:rPr lang="zh-TW" sz="1600">
                <a:solidFill>
                  <a:srgbClr val="3C6598"/>
                </a:solidFill>
                <a:latin typeface="DFKai-SB"/>
                <a:ea typeface="DFKai-SB"/>
                <a:cs typeface="DFKai-SB"/>
                <a:sym typeface="DFKai-SB"/>
              </a:rPr>
              <a:t>axios</a:t>
            </a:r>
            <a:endParaRPr sz="1600">
              <a:solidFill>
                <a:srgbClr val="3C6598"/>
              </a:solidFill>
              <a:latin typeface="DFKai-SB"/>
              <a:ea typeface="DFKai-SB"/>
              <a:cs typeface="DFKai-SB"/>
              <a:sym typeface="DFKai-SB"/>
            </a:endParaRPr>
          </a:p>
        </p:txBody>
      </p:sp>
      <p:sp>
        <p:nvSpPr>
          <p:cNvPr id="172" name="Google Shape;172;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